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337"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9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Waller" initials="MW" lastIdx="66"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E864E-834B-4378-BEBE-91BDFAE1C3BA}" v="206" dt="2021-04-12T08:34:05.250"/>
    <p1510:client id="{B26F3DB7-7E92-E87B-23AF-7E9576AA945F}" v="22" dt="2021-04-12T08:20:08.4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4D4D4"/>
          </a:solidFill>
        </a:fill>
      </a:tcStyle>
    </a:wholeTbl>
    <a:band2H>
      <a:tcTxStyle/>
      <a:tcStyle>
        <a:tcBdr/>
        <a:fill>
          <a:solidFill>
            <a:srgbClr val="EBEBEB"/>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5EDF7"/>
          </a:solidFill>
        </a:fill>
      </a:tcStyle>
    </a:wholeTbl>
    <a:band2H>
      <a:tcTxStyle/>
      <a:tcStyle>
        <a:tcBdr/>
        <a:fill>
          <a:solidFill>
            <a:srgbClr val="EBF6FB"/>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6CACE"/>
          </a:solidFill>
        </a:fill>
      </a:tcStyle>
    </a:wholeTbl>
    <a:band2H>
      <a:tcTxStyle/>
      <a:tcStyle>
        <a:tcBdr/>
        <a:fill>
          <a:solidFill>
            <a:srgbClr val="FBE6E8"/>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5" name="Shape 835"/>
          <p:cNvSpPr>
            <a:spLocks noGrp="1" noRot="1" noChangeAspect="1"/>
          </p:cNvSpPr>
          <p:nvPr>
            <p:ph type="sldImg"/>
          </p:nvPr>
        </p:nvSpPr>
        <p:spPr>
          <a:xfrm>
            <a:off x="1143000" y="685800"/>
            <a:ext cx="4572000" cy="3429000"/>
          </a:xfrm>
          <a:prstGeom prst="rect">
            <a:avLst/>
          </a:prstGeom>
        </p:spPr>
        <p:txBody>
          <a:bodyPr/>
          <a:lstStyle/>
          <a:p>
            <a:endParaRPr/>
          </a:p>
        </p:txBody>
      </p:sp>
      <p:sp>
        <p:nvSpPr>
          <p:cNvPr id="836" name="Shape 8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39098" latinLnBrk="0">
      <a:defRPr sz="1300">
        <a:latin typeface="+mn-lt"/>
        <a:ea typeface="+mn-ea"/>
        <a:cs typeface="+mn-cs"/>
        <a:sym typeface="Calibri"/>
      </a:defRPr>
    </a:lvl1pPr>
    <a:lvl2pPr indent="228600" defTabSz="1039098" latinLnBrk="0">
      <a:defRPr sz="1300">
        <a:latin typeface="+mn-lt"/>
        <a:ea typeface="+mn-ea"/>
        <a:cs typeface="+mn-cs"/>
        <a:sym typeface="Calibri"/>
      </a:defRPr>
    </a:lvl2pPr>
    <a:lvl3pPr indent="457200" defTabSz="1039098" latinLnBrk="0">
      <a:defRPr sz="1300">
        <a:latin typeface="+mn-lt"/>
        <a:ea typeface="+mn-ea"/>
        <a:cs typeface="+mn-cs"/>
        <a:sym typeface="Calibri"/>
      </a:defRPr>
    </a:lvl3pPr>
    <a:lvl4pPr indent="685800" defTabSz="1039098" latinLnBrk="0">
      <a:defRPr sz="1300">
        <a:latin typeface="+mn-lt"/>
        <a:ea typeface="+mn-ea"/>
        <a:cs typeface="+mn-cs"/>
        <a:sym typeface="Calibri"/>
      </a:defRPr>
    </a:lvl4pPr>
    <a:lvl5pPr indent="914400" defTabSz="1039098" latinLnBrk="0">
      <a:defRPr sz="1300">
        <a:latin typeface="+mn-lt"/>
        <a:ea typeface="+mn-ea"/>
        <a:cs typeface="+mn-cs"/>
        <a:sym typeface="Calibri"/>
      </a:defRPr>
    </a:lvl5pPr>
    <a:lvl6pPr indent="1143000" defTabSz="1039098" latinLnBrk="0">
      <a:defRPr sz="1300">
        <a:latin typeface="+mn-lt"/>
        <a:ea typeface="+mn-ea"/>
        <a:cs typeface="+mn-cs"/>
        <a:sym typeface="Calibri"/>
      </a:defRPr>
    </a:lvl6pPr>
    <a:lvl7pPr indent="1371600" defTabSz="1039098" latinLnBrk="0">
      <a:defRPr sz="1300">
        <a:latin typeface="+mn-lt"/>
        <a:ea typeface="+mn-ea"/>
        <a:cs typeface="+mn-cs"/>
        <a:sym typeface="Calibri"/>
      </a:defRPr>
    </a:lvl7pPr>
    <a:lvl8pPr indent="1600200" defTabSz="1039098" latinLnBrk="0">
      <a:defRPr sz="1300">
        <a:latin typeface="+mn-lt"/>
        <a:ea typeface="+mn-ea"/>
        <a:cs typeface="+mn-cs"/>
        <a:sym typeface="Calibri"/>
      </a:defRPr>
    </a:lvl8pPr>
    <a:lvl9pPr indent="1828800" defTabSz="1039098" latinLnBrk="0">
      <a:defRPr sz="13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a:t>
            </a:fld>
            <a:endParaRPr lang="fi-FI"/>
          </a:p>
        </p:txBody>
      </p:sp>
    </p:spTree>
    <p:extLst>
      <p:ext uri="{BB962C8B-B14F-4D97-AF65-F5344CB8AC3E}">
        <p14:creationId xmlns:p14="http://schemas.microsoft.com/office/powerpoint/2010/main" val="31863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Shape 939"/>
          <p:cNvSpPr>
            <a:spLocks noGrp="1" noRot="1" noChangeAspect="1"/>
          </p:cNvSpPr>
          <p:nvPr>
            <p:ph type="sldImg"/>
          </p:nvPr>
        </p:nvSpPr>
        <p:spPr>
          <a:xfrm>
            <a:off x="381000" y="685800"/>
            <a:ext cx="6096000" cy="3429000"/>
          </a:xfrm>
          <a:prstGeom prst="rect">
            <a:avLst/>
          </a:prstGeom>
        </p:spPr>
        <p:txBody>
          <a:bodyPr/>
          <a:lstStyle/>
          <a:p>
            <a:endParaRPr/>
          </a:p>
        </p:txBody>
      </p:sp>
      <p:sp>
        <p:nvSpPr>
          <p:cNvPr id="940" name="Shape 940"/>
          <p:cNvSpPr>
            <a:spLocks noGrp="1"/>
          </p:cNvSpPr>
          <p:nvPr>
            <p:ph type="body" sz="quarter" idx="1"/>
          </p:nvPr>
        </p:nvSpPr>
        <p:spPr>
          <a:prstGeom prst="rect">
            <a:avLst/>
          </a:prstGeom>
        </p:spPr>
        <p:txBody>
          <a:bodyPr/>
          <a:lstStyle/>
          <a:p>
            <a:pPr defTabSz="779342"/>
            <a:endParaRPr/>
          </a:p>
          <a:p>
            <a:pPr>
              <a:defRPr sz="1400">
                <a:latin typeface="Arial"/>
                <a:ea typeface="Arial"/>
                <a:cs typeface="Arial"/>
                <a:sym typeface="Arial"/>
              </a:defRPr>
            </a:pPr>
            <a:r>
              <a:t>But first, let’s return to Elise’s story for a moment. Elise had the courage to ask a difficult question. While the question itself did not change the world, it broadened the views of those who worked in the peace movement on what the future could </a:t>
            </a:r>
            <a:r>
              <a:rPr u="none"/>
              <a:t>be like</a:t>
            </a:r>
            <a:r>
              <a:rPr lang="en-US" u="none"/>
              <a:t> </a:t>
            </a:r>
            <a:r>
              <a:rPr u="none"/>
              <a:t>– </a:t>
            </a:r>
            <a:r>
              <a:t>and it inspired them to work even harder, and with greater commitment, towards that desirable future.  </a:t>
            </a:r>
            <a:endParaRPr>
              <a:latin typeface="Segoe UI"/>
              <a:ea typeface="Segoe UI"/>
              <a:cs typeface="Segoe UI"/>
              <a:sym typeface="Segoe UI"/>
            </a:endParaRPr>
          </a:p>
          <a:p>
            <a:pPr>
              <a:defRPr sz="1400">
                <a:latin typeface="Arial"/>
                <a:ea typeface="Arial"/>
                <a:cs typeface="Arial"/>
                <a:sym typeface="Arial"/>
              </a:defRPr>
            </a:pPr>
            <a:r>
              <a:t>The real agents of change have always also been futurists. They have had the courage to question things and imagine something which is not yet visible. Here we have a few examples of questions that were once asked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Shape 951"/>
          <p:cNvSpPr>
            <a:spLocks noGrp="1" noRot="1" noChangeAspect="1"/>
          </p:cNvSpPr>
          <p:nvPr>
            <p:ph type="sldImg"/>
          </p:nvPr>
        </p:nvSpPr>
        <p:spPr>
          <a:xfrm>
            <a:off x="381000" y="685800"/>
            <a:ext cx="6096000" cy="3429000"/>
          </a:xfrm>
          <a:prstGeom prst="rect">
            <a:avLst/>
          </a:prstGeom>
        </p:spPr>
        <p:txBody>
          <a:bodyPr/>
          <a:lstStyle/>
          <a:p>
            <a:endParaRPr/>
          </a:p>
        </p:txBody>
      </p:sp>
      <p:sp>
        <p:nvSpPr>
          <p:cNvPr id="952" name="Shape 952"/>
          <p:cNvSpPr>
            <a:spLocks noGrp="1"/>
          </p:cNvSpPr>
          <p:nvPr>
            <p:ph type="body" sz="quarter" idx="1"/>
          </p:nvPr>
        </p:nvSpPr>
        <p:spPr>
          <a:prstGeom prst="rect">
            <a:avLst/>
          </a:prstGeom>
        </p:spPr>
        <p:txBody>
          <a:bodyPr/>
          <a:lstStyle/>
          <a:p>
            <a:pPr>
              <a:defRPr sz="1400">
                <a:latin typeface="Arial"/>
                <a:ea typeface="Arial"/>
                <a:cs typeface="Arial"/>
                <a:sym typeface="Arial"/>
              </a:defRPr>
            </a:pPr>
            <a:r>
              <a:t>Besides Elise, many other agents of change have had to ask questions of this nature. </a:t>
            </a:r>
            <a:r>
              <a:rPr b="1"/>
              <a:t>Muhammad </a:t>
            </a:r>
            <a:r>
              <a:rPr b="1" err="1"/>
              <a:t>Yunus</a:t>
            </a:r>
            <a:r>
              <a:t>, who pioneered the concept of microcredit, </a:t>
            </a:r>
            <a:r>
              <a:rPr u="none"/>
              <a:t>asked</a:t>
            </a:r>
            <a:r>
              <a:t> “What if everyone </a:t>
            </a:r>
            <a:r>
              <a:rPr u="none"/>
              <a:t>could get a loan – even the poor?”</a:t>
            </a:r>
            <a:endParaRPr u="none">
              <a:latin typeface="Segoe UI"/>
              <a:ea typeface="Segoe UI"/>
              <a:cs typeface="Segoe UI"/>
              <a:sym typeface="Segoe UI"/>
            </a:endParaRPr>
          </a:p>
          <a:p>
            <a:pPr>
              <a:defRPr sz="1400" b="1">
                <a:latin typeface="Arial"/>
                <a:ea typeface="Arial"/>
                <a:cs typeface="Arial"/>
                <a:sym typeface="Arial"/>
              </a:defRPr>
            </a:pPr>
            <a:r>
              <a:rPr u="none"/>
              <a:t>Jean Monnet</a:t>
            </a:r>
            <a:r>
              <a:rPr b="0" u="none"/>
              <a:t>, one of the founding fathers of the European Union, asked “What if countries that were previously at war with each other were to create a community?” </a:t>
            </a:r>
            <a:endParaRPr u="none">
              <a:latin typeface="Segoe UI"/>
              <a:ea typeface="Segoe UI"/>
              <a:cs typeface="Segoe UI"/>
              <a:sym typeface="Segoe UI"/>
            </a:endParaRPr>
          </a:p>
          <a:p>
            <a:pPr>
              <a:defRPr sz="1400" i="1">
                <a:latin typeface="Arial"/>
                <a:ea typeface="Arial"/>
                <a:cs typeface="Arial"/>
                <a:sym typeface="Arial"/>
              </a:defRPr>
            </a:pPr>
            <a:r>
              <a:t>What if nature had legal rights?</a:t>
            </a:r>
            <a:r>
              <a:rPr i="0"/>
              <a:t> </a:t>
            </a:r>
            <a:endParaRPr>
              <a:latin typeface="Segoe UI"/>
              <a:ea typeface="Segoe UI"/>
              <a:cs typeface="Segoe UI"/>
              <a:sym typeface="Segoe UI"/>
            </a:endParaRPr>
          </a:p>
          <a:p>
            <a:pPr>
              <a:defRPr sz="1400" i="1">
                <a:latin typeface="Arial"/>
                <a:ea typeface="Arial"/>
                <a:cs typeface="Arial"/>
                <a:sym typeface="Arial"/>
              </a:defRPr>
            </a:pPr>
            <a:r>
              <a:t>What if we had no waste?</a:t>
            </a:r>
            <a:r>
              <a:rPr i="0"/>
              <a:t> </a:t>
            </a:r>
            <a:endParaRPr>
              <a:latin typeface="Segoe UI"/>
              <a:ea typeface="Segoe UI"/>
              <a:cs typeface="Segoe UI"/>
              <a:sym typeface="Segoe UI"/>
            </a:endParaRPr>
          </a:p>
          <a:p>
            <a:pPr>
              <a:defRPr sz="1400" i="1">
                <a:latin typeface="Arial"/>
                <a:ea typeface="Arial"/>
                <a:cs typeface="Arial"/>
                <a:sym typeface="Arial"/>
              </a:defRPr>
            </a:pPr>
            <a:r>
              <a:t>What if we could make protein from air?</a:t>
            </a:r>
            <a:r>
              <a:rPr i="0"/>
              <a:t> </a:t>
            </a:r>
            <a:endParaRPr>
              <a:latin typeface="Segoe UI"/>
              <a:ea typeface="Segoe UI"/>
              <a:cs typeface="Segoe UI"/>
              <a:sym typeface="Segoe U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Shape 976"/>
          <p:cNvSpPr>
            <a:spLocks noGrp="1" noRot="1" noChangeAspect="1"/>
          </p:cNvSpPr>
          <p:nvPr>
            <p:ph type="sldImg"/>
          </p:nvPr>
        </p:nvSpPr>
        <p:spPr>
          <a:xfrm>
            <a:off x="381000" y="685800"/>
            <a:ext cx="6096000" cy="3429000"/>
          </a:xfrm>
          <a:prstGeom prst="rect">
            <a:avLst/>
          </a:prstGeom>
        </p:spPr>
        <p:txBody>
          <a:bodyPr/>
          <a:lstStyle/>
          <a:p>
            <a:endParaRPr/>
          </a:p>
        </p:txBody>
      </p:sp>
      <p:sp>
        <p:nvSpPr>
          <p:cNvPr id="977" name="Shape 977"/>
          <p:cNvSpPr>
            <a:spLocks noGrp="1"/>
          </p:cNvSpPr>
          <p:nvPr>
            <p:ph type="body" sz="quarter" idx="1"/>
          </p:nvPr>
        </p:nvSpPr>
        <p:spPr>
          <a:prstGeom prst="rect">
            <a:avLst/>
          </a:prstGeom>
        </p:spPr>
        <p:txBody>
          <a:bodyPr/>
          <a:lstStyle/>
          <a:p>
            <a:pPr>
              <a:defRPr sz="1800">
                <a:latin typeface="Arial"/>
                <a:ea typeface="Arial"/>
                <a:cs typeface="Arial"/>
                <a:sym typeface="Arial"/>
              </a:defRPr>
            </a:pPr>
            <a:r>
              <a:rPr u="none"/>
              <a:t>If we had to </a:t>
            </a:r>
            <a:r>
              <a:rPr u="none" err="1"/>
              <a:t>summarise</a:t>
            </a:r>
            <a:r>
              <a:rPr u="none"/>
              <a:t> futures thinking in three points, this what they would look like.  </a:t>
            </a:r>
            <a:endParaRPr u="none">
              <a:latin typeface="Segoe UI"/>
              <a:ea typeface="Segoe UI"/>
              <a:cs typeface="Segoe UI"/>
              <a:sym typeface="Segoe UI"/>
            </a:endParaRPr>
          </a:p>
          <a:p>
            <a:pPr>
              <a:defRPr sz="1800">
                <a:latin typeface="Arial"/>
                <a:ea typeface="Arial"/>
                <a:cs typeface="Arial"/>
                <a:sym typeface="Arial"/>
              </a:defRPr>
            </a:pPr>
            <a:r>
              <a:rPr u="none"/>
              <a:t>There are many possible futures. We should think about the future in plural. There is no single track that we are on. Rather, the future is shaped by our actions and decisions in the present. The future is also shaped by the things we don’t do.  </a:t>
            </a:r>
            <a:endParaRPr u="none">
              <a:latin typeface="Segoe UI"/>
              <a:ea typeface="Segoe UI"/>
              <a:cs typeface="Segoe UI"/>
              <a:sym typeface="Segoe UI"/>
            </a:endParaRPr>
          </a:p>
          <a:p>
            <a:pPr>
              <a:defRPr sz="1800">
                <a:latin typeface="Arial"/>
                <a:ea typeface="Arial"/>
                <a:cs typeface="Arial"/>
                <a:sym typeface="Arial"/>
              </a:defRPr>
            </a:pPr>
            <a:r>
              <a:rPr u="none"/>
              <a:t>We can influence them because the future does not just happen by itself.  </a:t>
            </a:r>
            <a:endParaRPr u="none">
              <a:latin typeface="Segoe UI"/>
              <a:ea typeface="Segoe UI"/>
              <a:cs typeface="Segoe UI"/>
              <a:sym typeface="Segoe UI"/>
            </a:endParaRPr>
          </a:p>
          <a:p>
            <a:pPr>
              <a:defRPr sz="1800">
                <a:latin typeface="Arial"/>
                <a:ea typeface="Arial"/>
                <a:cs typeface="Arial"/>
                <a:sym typeface="Arial"/>
              </a:defRPr>
            </a:pPr>
            <a:r>
              <a:rPr u="none"/>
              <a:t>We have a responsibility to think about the long-term. This especially concerns future generations. We cannot only focus on the present, but must act so that future is better and not worse than now.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Shape 1025"/>
          <p:cNvSpPr>
            <a:spLocks noGrp="1" noRot="1" noChangeAspect="1"/>
          </p:cNvSpPr>
          <p:nvPr>
            <p:ph type="sldImg"/>
          </p:nvPr>
        </p:nvSpPr>
        <p:spPr>
          <a:xfrm>
            <a:off x="381000" y="685800"/>
            <a:ext cx="6096000" cy="3429000"/>
          </a:xfrm>
          <a:prstGeom prst="rect">
            <a:avLst/>
          </a:prstGeom>
        </p:spPr>
        <p:txBody>
          <a:bodyPr/>
          <a:lstStyle/>
          <a:p>
            <a:endParaRPr/>
          </a:p>
        </p:txBody>
      </p:sp>
      <p:sp>
        <p:nvSpPr>
          <p:cNvPr id="1026" name="Shape 1026"/>
          <p:cNvSpPr>
            <a:spLocks noGrp="1"/>
          </p:cNvSpPr>
          <p:nvPr>
            <p:ph type="body" sz="quarter" idx="1"/>
          </p:nvPr>
        </p:nvSpPr>
        <p:spPr>
          <a:prstGeom prst="rect">
            <a:avLst/>
          </a:prstGeom>
        </p:spPr>
        <p:txBody>
          <a:bodyPr/>
          <a:lstStyle/>
          <a:p>
            <a:pPr defTabSz="779342"/>
            <a:endParaRPr/>
          </a:p>
          <a:p>
            <a:pPr>
              <a:defRPr sz="1800">
                <a:latin typeface="Arial"/>
                <a:ea typeface="Arial"/>
                <a:cs typeface="Arial"/>
                <a:sym typeface="Arial"/>
              </a:defRPr>
            </a:pPr>
            <a:r>
              <a:t>We can think of the future as a cone. Everyone of us has a personal cone of what we think is possible, probable and preferable regarding the future.  </a:t>
            </a:r>
            <a:endParaRPr>
              <a:latin typeface="Segoe UI"/>
              <a:ea typeface="Segoe UI"/>
              <a:cs typeface="Segoe UI"/>
              <a:sym typeface="Segoe UI"/>
            </a:endParaRPr>
          </a:p>
          <a:p>
            <a:pPr>
              <a:defRPr sz="1800">
                <a:latin typeface="Arial"/>
                <a:ea typeface="Arial"/>
                <a:cs typeface="Arial"/>
                <a:sym typeface="Arial"/>
              </a:defRPr>
            </a:pPr>
            <a:r>
              <a:t>It’s also interesting to consider what we </a:t>
            </a:r>
            <a:r>
              <a:rPr err="1"/>
              <a:t>characterise</a:t>
            </a:r>
            <a:r>
              <a:t> as preferable futures, meaning what is the direction we would like to move towards. This is why we create scenarios</a:t>
            </a:r>
            <a:r>
              <a:rPr u="sng"/>
              <a:t>.</a:t>
            </a:r>
            <a:r>
              <a:t> They are one </a:t>
            </a:r>
            <a:r>
              <a:rPr u="none"/>
              <a:t>way by which we </a:t>
            </a:r>
            <a:r>
              <a:t>try to make the uncertainty about the future more manageable. Wild cards are surprising events that we need to try to take into consideration in what we do.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9" name="Shape 1099"/>
          <p:cNvSpPr>
            <a:spLocks noGrp="1"/>
          </p:cNvSpPr>
          <p:nvPr>
            <p:ph type="body" sz="quarter" idx="1"/>
          </p:nvPr>
        </p:nvSpPr>
        <p:spPr>
          <a:prstGeom prst="rect">
            <a:avLst/>
          </a:prstGeom>
        </p:spPr>
        <p:txBody>
          <a:bodyPr/>
          <a:lstStyle/>
          <a:p>
            <a:pPr>
              <a:lnSpc>
                <a:spcPct val="90000"/>
              </a:lnSpc>
              <a:defRPr sz="1800">
                <a:latin typeface="Arial"/>
                <a:ea typeface="Arial"/>
                <a:cs typeface="Arial"/>
                <a:sym typeface="Arial"/>
              </a:defRPr>
            </a:pPr>
            <a:r>
              <a:t>However, the traditional model of the cone of possibilities is not best suited to our present moment, which is </a:t>
            </a:r>
            <a:r>
              <a:rPr err="1"/>
              <a:t>characterised</a:t>
            </a:r>
            <a:r>
              <a:t> by complexity and vagueness. Our cone of possibilities is too narrow. The range of possibilities we consider plausible and probable is too </a:t>
            </a:r>
            <a:r>
              <a:rPr u="none"/>
              <a:t>narrow. </a:t>
            </a:r>
            <a:r>
              <a:t>That’s why we are surprised when something unexpected happens (Brexit, COVID-19, etc.) This makes it necessary for us to expand our cone of possibilities and to imagine impossible or implausible futures. </a:t>
            </a:r>
            <a:endParaRPr>
              <a:latin typeface="Segoe UI"/>
              <a:ea typeface="Segoe UI"/>
              <a:cs typeface="Segoe UI"/>
              <a:sym typeface="Segoe UI"/>
            </a:endParaRPr>
          </a:p>
          <a:p>
            <a:pPr>
              <a:lnSpc>
                <a:spcPct val="90000"/>
              </a:lnSpc>
              <a:defRPr sz="1800">
                <a:latin typeface="Arial"/>
                <a:ea typeface="Arial"/>
                <a:cs typeface="Arial"/>
                <a:sym typeface="Arial"/>
              </a:defRPr>
            </a:pPr>
            <a:r>
              <a:t>What all this means is that we should challenge our assumptions and expand our thinking about the future. It’s also important to think about what actually is desirable in the future. There is no shortage of threats in our time, but there is a shortage of inspiring and hopeful future scenarios. </a:t>
            </a:r>
            <a:endParaRPr>
              <a:latin typeface="Segoe UI"/>
              <a:ea typeface="Segoe UI"/>
              <a:cs typeface="Segoe UI"/>
              <a:sym typeface="Segoe U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Shape 1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16" name="Shape 1116"/>
          <p:cNvSpPr>
            <a:spLocks noGrp="1"/>
          </p:cNvSpPr>
          <p:nvPr>
            <p:ph type="body" sz="quarter" idx="1"/>
          </p:nvPr>
        </p:nvSpPr>
        <p:spPr>
          <a:prstGeom prst="rect">
            <a:avLst/>
          </a:prstGeom>
        </p:spPr>
        <p:txBody>
          <a:bodyPr/>
          <a:lstStyle>
            <a:lvl1pPr>
              <a:defRPr sz="1800">
                <a:latin typeface="Arial"/>
                <a:ea typeface="Arial"/>
                <a:cs typeface="Arial"/>
                <a:sym typeface="Arial"/>
              </a:defRPr>
            </a:lvl1pPr>
          </a:lstStyle>
          <a:p>
            <a:r>
              <a:t>If we fail to challenge old perspectives and assumptions, or if we fail to challenge the thoughts and ideas of a small group of people, we may end up in a future that does not reflect our values. Our thoughts about the future guide our actions in the present.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pPr>
              <a:lnSpc>
                <a:spcPct val="80000"/>
              </a:lnSpc>
              <a:buSzPct val="100000"/>
              <a:buFont typeface="Arial"/>
              <a:buChar char="•"/>
              <a:defRPr sz="1600">
                <a:latin typeface="Arial"/>
                <a:ea typeface="Arial"/>
                <a:cs typeface="Arial"/>
                <a:sym typeface="Arial"/>
              </a:defRPr>
            </a:pPr>
            <a:r>
              <a:t>The </a:t>
            </a:r>
            <a:r>
              <a:rPr u="none"/>
              <a:t>assumptions that we have about the future affect our thoughts and that way our actions in the present day. </a:t>
            </a:r>
            <a:endParaRPr sz="1200" u="none"/>
          </a:p>
          <a:p>
            <a:pPr>
              <a:lnSpc>
                <a:spcPct val="80000"/>
              </a:lnSpc>
              <a:buSzPct val="100000"/>
              <a:buFont typeface="Arial"/>
              <a:buChar char="•"/>
              <a:defRPr sz="1600">
                <a:latin typeface="Arial"/>
                <a:ea typeface="Arial"/>
                <a:cs typeface="Arial"/>
                <a:sym typeface="Arial"/>
              </a:defRPr>
            </a:pPr>
            <a:r>
              <a:rPr u="none"/>
              <a:t>This picture is by a French artist from 1901. And this is how he thought a school classroom would look like in 2000. </a:t>
            </a:r>
            <a:endParaRPr sz="1200" u="none"/>
          </a:p>
          <a:p>
            <a:pPr>
              <a:lnSpc>
                <a:spcPct val="80000"/>
              </a:lnSpc>
              <a:buSzPct val="100000"/>
              <a:buFont typeface="Arial"/>
              <a:buChar char="•"/>
              <a:defRPr sz="1600">
                <a:latin typeface="Arial"/>
                <a:ea typeface="Arial"/>
                <a:cs typeface="Arial"/>
                <a:sym typeface="Arial"/>
              </a:defRPr>
            </a:pPr>
            <a:r>
              <a:rPr u="none"/>
              <a:t>You can see that the class only has boys. The students have some kind of headphones. One of the students uses a mill where the teacher pours some books and somehow the information is transferred to the students head.  </a:t>
            </a:r>
            <a:endParaRPr sz="1200" u="none"/>
          </a:p>
          <a:p>
            <a:pPr>
              <a:lnSpc>
                <a:spcPct val="80000"/>
              </a:lnSpc>
              <a:buSzPct val="100000"/>
              <a:buFont typeface="Arial"/>
              <a:buChar char="•"/>
              <a:defRPr sz="1600">
                <a:latin typeface="Arial"/>
                <a:ea typeface="Arial"/>
                <a:cs typeface="Arial"/>
                <a:sym typeface="Arial"/>
              </a:defRPr>
            </a:pPr>
            <a:r>
              <a:rPr u="none"/>
              <a:t>So the image is quite technology focused as the future images often are.  </a:t>
            </a:r>
            <a:endParaRPr sz="1200" u="none"/>
          </a:p>
          <a:p>
            <a:pPr>
              <a:lnSpc>
                <a:spcPct val="80000"/>
              </a:lnSpc>
              <a:buSzPct val="100000"/>
              <a:buFont typeface="Arial"/>
              <a:buChar char="•"/>
              <a:defRPr sz="1600">
                <a:latin typeface="Arial"/>
                <a:ea typeface="Arial"/>
                <a:cs typeface="Arial"/>
                <a:sym typeface="Arial"/>
              </a:defRPr>
            </a:pPr>
            <a:r>
              <a:rPr u="none"/>
              <a:t>It is also interesting to see what is thought to remain the same. The students sit in rows for example and the teacher is in a podium. Even though classroom is not exactly like this nowadays, these kind of thoughts have impacted on how school has been developed</a:t>
            </a:r>
            <a: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Shape 1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143" name="Shape 1143"/>
          <p:cNvSpPr>
            <a:spLocks noGrp="1"/>
          </p:cNvSpPr>
          <p:nvPr>
            <p:ph type="body" sz="quarter" idx="1"/>
          </p:nvPr>
        </p:nvSpPr>
        <p:spPr>
          <a:prstGeom prst="rect">
            <a:avLst/>
          </a:prstGeom>
        </p:spPr>
        <p:txBody>
          <a:bodyPr/>
          <a:lstStyle/>
          <a:p>
            <a:pPr defTabSz="779342"/>
            <a:endParaRPr/>
          </a:p>
          <a:p>
            <a:pPr marL="342900" indent="-342900">
              <a:lnSpc>
                <a:spcPct val="115000"/>
              </a:lnSpc>
              <a:spcBef>
                <a:spcPts val="1000"/>
              </a:spcBef>
              <a:buSzPct val="100000"/>
              <a:buFont typeface="Times New Roman"/>
              <a:buChar char="-"/>
              <a:tabLst>
                <a:tab pos="457200" algn="l"/>
              </a:tabLst>
              <a:defRPr sz="1100" i="1">
                <a:latin typeface="Georgia"/>
                <a:ea typeface="Georgia"/>
                <a:cs typeface="Georgia"/>
                <a:sym typeface="Georgia"/>
              </a:defRPr>
            </a:pPr>
            <a:r>
              <a:t>What should you challenge? We all have assumptions about the futures that we should be aware of since they affect our acti</a:t>
            </a:r>
            <a:r>
              <a:rPr u="none"/>
              <a:t>ons today. </a:t>
            </a:r>
          </a:p>
          <a:p>
            <a:pPr marL="342900" indent="-342900">
              <a:lnSpc>
                <a:spcPct val="115000"/>
              </a:lnSpc>
              <a:spcBef>
                <a:spcPts val="1000"/>
              </a:spcBef>
              <a:buSzPct val="100000"/>
              <a:buFont typeface="Times New Roman"/>
              <a:buChar char="-"/>
              <a:tabLst>
                <a:tab pos="457200" algn="l"/>
              </a:tabLst>
              <a:defRPr sz="1100" i="1">
                <a:latin typeface="Georgia"/>
                <a:ea typeface="Georgia"/>
                <a:cs typeface="Georgia"/>
                <a:sym typeface="Georgia"/>
              </a:defRPr>
            </a:pPr>
            <a:endParaRPr u="none"/>
          </a:p>
          <a:p>
            <a:pPr>
              <a:lnSpc>
                <a:spcPct val="115000"/>
              </a:lnSpc>
              <a:spcBef>
                <a:spcPts val="1000"/>
              </a:spcBef>
              <a:tabLst>
                <a:tab pos="457200" algn="l"/>
              </a:tabLst>
              <a:defRPr sz="1100" i="1">
                <a:latin typeface="Georgia"/>
                <a:ea typeface="Georgia"/>
                <a:cs typeface="Georgia"/>
                <a:sym typeface="Georgia"/>
              </a:defRPr>
            </a:pPr>
            <a:r>
              <a:rPr u="none"/>
              <a:t>REFLECTION</a:t>
            </a:r>
          </a:p>
          <a:p>
            <a:pPr marL="342900" indent="-342900">
              <a:lnSpc>
                <a:spcPct val="115000"/>
              </a:lnSpc>
              <a:buSzPct val="100000"/>
              <a:buFont typeface="Times New Roman"/>
              <a:buChar char="-"/>
              <a:tabLst>
                <a:tab pos="457200" algn="l"/>
              </a:tabLst>
              <a:defRPr sz="1100" i="1">
                <a:latin typeface="Georgia"/>
                <a:ea typeface="Georgia"/>
                <a:cs typeface="Georgia"/>
                <a:sym typeface="Georgia"/>
              </a:defRPr>
            </a:pPr>
            <a:r>
              <a:rPr u="none"/>
              <a:t>Now you get to challenge only one assumption about the future. All other assumptions about the futures should be challenged as well. </a:t>
            </a:r>
          </a:p>
          <a:p>
            <a:pPr marL="342900" indent="-342900">
              <a:lnSpc>
                <a:spcPct val="115000"/>
              </a:lnSpc>
              <a:buSzPct val="100000"/>
              <a:buFont typeface="Times New Roman"/>
              <a:buChar char="-"/>
              <a:tabLst>
                <a:tab pos="457200" algn="l"/>
              </a:tabLst>
              <a:defRPr sz="1100" i="1">
                <a:latin typeface="Georgia"/>
                <a:ea typeface="Georgia"/>
                <a:cs typeface="Georgia"/>
                <a:sym typeface="Georgia"/>
              </a:defRPr>
            </a:pPr>
            <a:r>
              <a:rPr u="none"/>
              <a:t>If we now consider our previous discussions and link it to our thinking: do you </a:t>
            </a:r>
            <a:r>
              <a:rPr u="none" err="1"/>
              <a:t>recognise</a:t>
            </a:r>
            <a:r>
              <a:rPr u="none"/>
              <a:t> what kind of assumptions you make about the future? </a:t>
            </a:r>
          </a:p>
          <a:p>
            <a:pPr marL="342900" indent="-342900">
              <a:lnSpc>
                <a:spcPct val="115000"/>
              </a:lnSpc>
              <a:buSzPct val="100000"/>
              <a:buFont typeface="Times New Roman"/>
              <a:buChar char="-"/>
              <a:tabLst>
                <a:tab pos="457200" algn="l"/>
              </a:tabLst>
              <a:defRPr sz="1100" i="1">
                <a:latin typeface="Georgia"/>
                <a:ea typeface="Georgia"/>
                <a:cs typeface="Georgia"/>
                <a:sym typeface="Georgia"/>
              </a:defRPr>
            </a:pPr>
            <a:r>
              <a:rPr u="none"/>
              <a:t>Facilitator, you may post in the chat: did you </a:t>
            </a:r>
            <a:r>
              <a:rPr u="none" err="1"/>
              <a:t>recognise</a:t>
            </a:r>
            <a:r>
              <a:rPr u="none"/>
              <a:t> some of your own personal assumptions about the future? If so, what?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 name="Shape 1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160" name="Shape 1160"/>
          <p:cNvSpPr>
            <a:spLocks noGrp="1"/>
          </p:cNvSpPr>
          <p:nvPr>
            <p:ph type="body" sz="quarter" idx="1"/>
          </p:nvPr>
        </p:nvSpPr>
        <p:spPr>
          <a:prstGeom prst="rect">
            <a:avLst/>
          </a:prstGeom>
        </p:spPr>
        <p:txBody>
          <a:bodyPr/>
          <a:lstStyle/>
          <a:p>
            <a:pPr>
              <a:lnSpc>
                <a:spcPct val="80000"/>
              </a:lnSpc>
              <a:defRPr>
                <a:latin typeface="Arial"/>
                <a:ea typeface="Arial"/>
                <a:cs typeface="Arial"/>
                <a:sym typeface="Arial"/>
              </a:defRPr>
            </a:pPr>
            <a:r>
              <a:t>We now move on to the second stage of the workshop</a:t>
            </a:r>
            <a:r>
              <a:rPr u="none"/>
              <a:t>: to imagine </a:t>
            </a:r>
            <a:r>
              <a:t>what a preferred future within the earths carrying capacity looks like.  </a:t>
            </a:r>
            <a:endParaRPr sz="1000">
              <a:latin typeface="Segoe UI"/>
              <a:ea typeface="Segoe UI"/>
              <a:cs typeface="Segoe UI"/>
              <a:sym typeface="Segoe UI"/>
            </a:endParaRPr>
          </a:p>
          <a:p>
            <a:pPr>
              <a:lnSpc>
                <a:spcPct val="80000"/>
              </a:lnSpc>
              <a:defRPr>
                <a:latin typeface="Arial"/>
                <a:ea typeface="Arial"/>
                <a:cs typeface="Arial"/>
                <a:sym typeface="Arial"/>
              </a:defRPr>
            </a:pPr>
            <a:r>
              <a:t>Challenging assumptions about the future and the present state of affairs is not enough in itself. We also need to use our imagination. Whenever the world has changed, someone must have been able to imagine what a better transport system or a world with fewer weapons would look like.  </a:t>
            </a:r>
            <a:endParaRPr sz="1000">
              <a:latin typeface="Segoe UI"/>
              <a:ea typeface="Segoe UI"/>
              <a:cs typeface="Segoe UI"/>
              <a:sym typeface="Segoe UI"/>
            </a:endParaRPr>
          </a:p>
          <a:p>
            <a:pPr>
              <a:lnSpc>
                <a:spcPct val="80000"/>
              </a:lnSpc>
              <a:defRPr>
                <a:latin typeface="Arial"/>
                <a:ea typeface="Arial"/>
                <a:cs typeface="Arial"/>
                <a:sym typeface="Arial"/>
              </a:defRPr>
            </a:pPr>
            <a:r>
              <a:t>Imagination is a human superpower that separates us from the other animals. </a:t>
            </a:r>
            <a:endParaRPr sz="1000">
              <a:latin typeface="Segoe UI"/>
              <a:ea typeface="Segoe UI"/>
              <a:cs typeface="Segoe UI"/>
              <a:sym typeface="Segoe UI"/>
            </a:endParaRPr>
          </a:p>
          <a:p>
            <a:pPr>
              <a:lnSpc>
                <a:spcPct val="80000"/>
              </a:lnSpc>
              <a:defRPr>
                <a:latin typeface="Arial"/>
                <a:ea typeface="Arial"/>
                <a:cs typeface="Arial"/>
                <a:sym typeface="Arial"/>
              </a:defRPr>
            </a:pPr>
            <a:r>
              <a:t>As </a:t>
            </a:r>
            <a:r>
              <a:rPr b="1"/>
              <a:t>Yuval Noah Harari </a:t>
            </a:r>
            <a:r>
              <a:rPr lang="en-US"/>
              <a:t>states</a:t>
            </a:r>
            <a:r>
              <a:t> in his well-known book </a:t>
            </a:r>
            <a:r>
              <a:rPr i="1"/>
              <a:t>Sapiens</a:t>
            </a:r>
            <a:r>
              <a:rPr lang="en-US" i="1"/>
              <a:t>, a</a:t>
            </a:r>
            <a:r>
              <a:t>s far as we know, only Homo sapiens can talk about things we have never seen, touched or smelled.</a:t>
            </a:r>
            <a:endParaRPr sz="1000">
              <a:latin typeface="Segoe UI"/>
              <a:ea typeface="Segoe UI"/>
              <a:cs typeface="Segoe UI"/>
              <a:sym typeface="Segoe UI"/>
            </a:endParaRPr>
          </a:p>
          <a:p>
            <a:pPr>
              <a:lnSpc>
                <a:spcPct val="80000"/>
              </a:lnSpc>
              <a:defRPr>
                <a:latin typeface="Arial"/>
                <a:ea typeface="Arial"/>
                <a:cs typeface="Arial"/>
                <a:sym typeface="Arial"/>
              </a:defRPr>
            </a:pPr>
            <a:r>
              <a:t>Earlier on in the workshop, we asked  “What if”. We will now go back to that and think more deeply about how things could be different. </a:t>
            </a:r>
            <a:endParaRPr sz="1000">
              <a:latin typeface="Segoe UI"/>
              <a:ea typeface="Segoe UI"/>
              <a:cs typeface="Segoe UI"/>
              <a:sym typeface="Segoe UI"/>
            </a:endParaRPr>
          </a:p>
          <a:p>
            <a:pPr>
              <a:lnSpc>
                <a:spcPct val="80000"/>
              </a:lnSpc>
              <a:defRPr>
                <a:latin typeface="Arial"/>
                <a:ea typeface="Arial"/>
                <a:cs typeface="Arial"/>
                <a:sym typeface="Arial"/>
              </a:defRPr>
            </a:pPr>
            <a:r>
              <a:t>-Same areas in our brain activate when we remember the past or imagine the future. Imagining a future is linked to our ability to remember.  </a:t>
            </a:r>
            <a:endParaRPr sz="1000">
              <a:latin typeface="Segoe UI"/>
              <a:ea typeface="Segoe UI"/>
              <a:cs typeface="Segoe UI"/>
              <a:sym typeface="Segoe UI"/>
            </a:endParaRPr>
          </a:p>
          <a:p>
            <a:pPr>
              <a:lnSpc>
                <a:spcPct val="80000"/>
              </a:lnSpc>
              <a:defRPr>
                <a:latin typeface="Arial"/>
                <a:ea typeface="Arial"/>
                <a:cs typeface="Arial"/>
                <a:sym typeface="Arial"/>
              </a:defRPr>
            </a:pPr>
            <a:r>
              <a:t>-</a:t>
            </a:r>
            <a:r>
              <a:rPr i="0" u="none"/>
              <a:t>Scientists detected </a:t>
            </a:r>
            <a:r>
              <a:rPr u="none"/>
              <a:t>first </a:t>
            </a:r>
            <a:r>
              <a:t>signs of this phenomena when they were treating a patient suffering from memory loss. When the patient had lost her ability to remember it seemed like she had also lost her ability to imagine what is to come.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xfrm>
            <a:off x="381000" y="685800"/>
            <a:ext cx="6096000" cy="3429000"/>
          </a:xfrm>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pPr algn="l"/>
            <a:endParaRPr lang="fi-FI" sz="1800" b="0" i="0" u="none" strike="noStrike" baseline="0">
              <a:solidFill>
                <a:srgbClr val="000000"/>
              </a:solidFill>
              <a:latin typeface="Minion Pro" panose="02040503050306020203" pitchFamily="18" charset="0"/>
            </a:endParaRPr>
          </a:p>
        </p:txBody>
      </p:sp>
    </p:spTree>
    <p:extLst>
      <p:ext uri="{BB962C8B-B14F-4D97-AF65-F5344CB8AC3E}">
        <p14:creationId xmlns:p14="http://schemas.microsoft.com/office/powerpoint/2010/main" val="16256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xfrm>
            <a:off x="381000" y="685800"/>
            <a:ext cx="6096000" cy="3429000"/>
          </a:xfrm>
          <a:prstGeom prst="rect">
            <a:avLst/>
          </a:prstGeom>
        </p:spPr>
        <p:txBody>
          <a:bodyPr/>
          <a:lstStyle/>
          <a:p>
            <a:endParaRPr/>
          </a:p>
        </p:txBody>
      </p:sp>
      <p:sp>
        <p:nvSpPr>
          <p:cNvPr id="845" name="Shape 845"/>
          <p:cNvSpPr>
            <a:spLocks noGrp="1"/>
          </p:cNvSpPr>
          <p:nvPr>
            <p:ph type="body" sz="quarter" idx="1"/>
          </p:nvPr>
        </p:nvSpPr>
        <p:spPr>
          <a:prstGeom prst="rect">
            <a:avLst/>
          </a:prstGeom>
        </p:spPr>
        <p:txBody>
          <a:bodyPr/>
          <a:lstStyle/>
          <a:p>
            <a:pPr>
              <a:defRPr sz="1800">
                <a:latin typeface="Arial"/>
                <a:ea typeface="Arial"/>
                <a:cs typeface="Arial"/>
                <a:sym typeface="Arial"/>
              </a:defRPr>
            </a:pPr>
            <a:r>
              <a:t>Welcome to the Future Frequency. This is a 3 hour workshop for everyone interested in influencing the future.</a:t>
            </a:r>
          </a:p>
          <a:p>
            <a:pPr>
              <a:defRPr b="1"/>
            </a:pPr>
            <a:endParaRPr/>
          </a:p>
          <a:p>
            <a:pPr>
              <a:defRPr sz="1800">
                <a:latin typeface="Arial"/>
                <a:ea typeface="Arial"/>
                <a:cs typeface="Arial"/>
                <a:sym typeface="Arial"/>
              </a:defRPr>
            </a:pPr>
            <a:r>
              <a:t>With this workshop we aim to make foresight and change making more inclusive and understandable. Meaning that you don’t have to be a foresight professional to get a grip on these issues and start applying them in your own work. One of the background </a:t>
            </a:r>
            <a:r>
              <a:rPr u="none"/>
              <a:t>ideas is </a:t>
            </a:r>
            <a:r>
              <a:t>also that if we are going to succeed in the transition that the ecological crisis demands from our societies, we need more people and </a:t>
            </a:r>
            <a:r>
              <a:rPr err="1"/>
              <a:t>organi</a:t>
            </a:r>
            <a:r>
              <a:rPr u="sng" err="1"/>
              <a:t>s</a:t>
            </a:r>
            <a:r>
              <a:rPr err="1"/>
              <a:t>ations</a:t>
            </a:r>
            <a:r>
              <a:t> to join the work and feel that they have agency and skills to have an influence. </a:t>
            </a:r>
          </a:p>
          <a:p>
            <a:pPr>
              <a:defRPr b="1"/>
            </a:pPr>
            <a:endParaRPr/>
          </a:p>
          <a:p>
            <a:pPr>
              <a:defRPr sz="1800">
                <a:latin typeface="Arial"/>
                <a:ea typeface="Arial"/>
                <a:cs typeface="Arial"/>
                <a:sym typeface="Arial"/>
              </a:defRPr>
            </a:pPr>
            <a:r>
              <a:t>When we have completed the workshop today, you will hopefully have a clearer picture of what kind of future you want to shape and how. You will have challenged your own ideas about the future, imagined a desirable future and, finally, design actions toward it. In the end of the workshop, we would appreciate your feedback.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Shape 1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187" name="Shape 1187"/>
          <p:cNvSpPr>
            <a:spLocks noGrp="1"/>
          </p:cNvSpPr>
          <p:nvPr>
            <p:ph type="body" sz="quarter" idx="1"/>
          </p:nvPr>
        </p:nvSpPr>
        <p:spPr>
          <a:prstGeom prst="rect">
            <a:avLst/>
          </a:prstGeom>
        </p:spPr>
        <p:txBody>
          <a:bodyPr/>
          <a:lstStyle/>
          <a:p>
            <a:pPr>
              <a:defRPr sz="1800">
                <a:latin typeface="Arial"/>
                <a:ea typeface="Arial"/>
                <a:cs typeface="Arial"/>
                <a:sym typeface="Arial"/>
              </a:defRPr>
            </a:pPr>
            <a:r>
              <a:t>Let’s look to the past for a moment to see different events </a:t>
            </a:r>
            <a:r>
              <a:rPr u="none"/>
              <a:t>that have happened in the 20</a:t>
            </a:r>
            <a:r>
              <a:rPr u="none" baseline="30000"/>
              <a:t>th</a:t>
            </a:r>
            <a:r>
              <a:rPr u="none"/>
              <a:t> and 21</a:t>
            </a:r>
            <a:r>
              <a:rPr u="none" baseline="30000"/>
              <a:t>st</a:t>
            </a:r>
            <a:r>
              <a:rPr u="none"/>
              <a:t> century and that have affected how 2020 or 2021 looks like. The idea of the exercise is to activate your brains to do futures thinking and to understand things in a long-term perspective.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Shape 1239"/>
          <p:cNvSpPr>
            <a:spLocks noGrp="1" noRot="1" noChangeAspect="1"/>
          </p:cNvSpPr>
          <p:nvPr>
            <p:ph type="sldImg"/>
          </p:nvPr>
        </p:nvSpPr>
        <p:spPr>
          <a:xfrm>
            <a:off x="381000" y="685800"/>
            <a:ext cx="6096000" cy="3429000"/>
          </a:xfrm>
          <a:prstGeom prst="rect">
            <a:avLst/>
          </a:prstGeom>
        </p:spPr>
        <p:txBody>
          <a:bodyPr/>
          <a:lstStyle/>
          <a:p>
            <a:endParaRPr/>
          </a:p>
        </p:txBody>
      </p:sp>
      <p:sp>
        <p:nvSpPr>
          <p:cNvPr id="1240" name="Shape 1240"/>
          <p:cNvSpPr>
            <a:spLocks noGrp="1"/>
          </p:cNvSpPr>
          <p:nvPr>
            <p:ph type="body" sz="quarter" idx="1"/>
          </p:nvPr>
        </p:nvSpPr>
        <p:spPr>
          <a:prstGeom prst="rect">
            <a:avLst/>
          </a:prstGeom>
        </p:spPr>
        <p:txBody>
          <a:bodyPr/>
          <a:lstStyle/>
          <a:p>
            <a:pPr marL="342900" indent="-342900">
              <a:lnSpc>
                <a:spcPct val="103500"/>
              </a:lnSpc>
              <a:spcBef>
                <a:spcPts val="1000"/>
              </a:spcBef>
              <a:buSzPct val="100000"/>
              <a:buAutoNum type="arabicPeriod"/>
              <a:tabLst>
                <a:tab pos="457200" algn="l"/>
              </a:tabLst>
              <a:defRPr sz="1600">
                <a:latin typeface="Arial"/>
                <a:ea typeface="Arial"/>
                <a:cs typeface="Arial"/>
                <a:sym typeface="Arial"/>
              </a:defRPr>
            </a:pPr>
            <a:r>
              <a:t>We will split up into small groups for 20 minutes. </a:t>
            </a:r>
            <a:endParaRPr sz="1800"/>
          </a:p>
          <a:p>
            <a:pPr marL="342900" indent="-342900">
              <a:lnSpc>
                <a:spcPct val="103500"/>
              </a:lnSpc>
              <a:spcBef>
                <a:spcPts val="1000"/>
              </a:spcBef>
              <a:buSzPct val="100000"/>
              <a:buAutoNum type="arabicPeriod"/>
              <a:tabLst>
                <a:tab pos="457200" algn="l"/>
              </a:tabLst>
              <a:defRPr sz="1600" b="1">
                <a:latin typeface="Arial"/>
                <a:ea typeface="Arial"/>
                <a:cs typeface="Arial"/>
                <a:sym typeface="Arial"/>
              </a:defRPr>
            </a:pPr>
            <a:r>
              <a:t>Write / copy </a:t>
            </a:r>
            <a:r>
              <a:rPr u="none"/>
              <a:t>your vision statement in Miro</a:t>
            </a:r>
            <a:endParaRPr sz="1800" u="none"/>
          </a:p>
          <a:p>
            <a:pPr marL="342900" indent="-342900">
              <a:lnSpc>
                <a:spcPct val="103500"/>
              </a:lnSpc>
              <a:spcBef>
                <a:spcPts val="1000"/>
              </a:spcBef>
              <a:buSzPct val="100000"/>
              <a:buAutoNum type="arabicPeriod"/>
              <a:tabLst>
                <a:tab pos="457200" algn="l"/>
              </a:tabLst>
              <a:defRPr sz="1600">
                <a:latin typeface="Arial"/>
                <a:ea typeface="Arial"/>
                <a:cs typeface="Arial"/>
                <a:sym typeface="Arial"/>
              </a:defRPr>
            </a:pPr>
            <a:r>
              <a:rPr u="none"/>
              <a:t>Discuss: What is similar? What is different? From who’s point of view are the visions preferable?</a:t>
            </a:r>
            <a:endParaRPr sz="1800" u="none"/>
          </a:p>
          <a:p>
            <a:pPr>
              <a:lnSpc>
                <a:spcPct val="103500"/>
              </a:lnSpc>
              <a:spcBef>
                <a:spcPts val="1000"/>
              </a:spcBef>
              <a:defRPr sz="1600">
                <a:latin typeface="Arial"/>
                <a:ea typeface="Arial"/>
                <a:cs typeface="Arial"/>
                <a:sym typeface="Arial"/>
              </a:defRPr>
            </a:pPr>
            <a:r>
              <a:rPr u="none"/>
              <a:t>Remember: Listen. Be patient. Accept different views and respect them.</a:t>
            </a:r>
            <a:endParaRPr sz="1800" u="none"/>
          </a:p>
          <a:p>
            <a:pPr marL="342900" indent="-342900">
              <a:lnSpc>
                <a:spcPct val="103500"/>
              </a:lnSpc>
              <a:spcBef>
                <a:spcPts val="1000"/>
              </a:spcBef>
              <a:buSzPct val="100000"/>
              <a:buAutoNum type="arabicPeriod"/>
              <a:tabLst>
                <a:tab pos="406400" algn="l"/>
              </a:tabLst>
              <a:defRPr sz="1600">
                <a:latin typeface="Arial"/>
                <a:ea typeface="Arial"/>
                <a:cs typeface="Arial"/>
                <a:sym typeface="Arial"/>
              </a:defRPr>
            </a:pPr>
            <a:r>
              <a:rPr u="none"/>
              <a:t>Choose a common direction by voting: each of you have three votes (red dots). Try to avoid the kind of compromise that takes into account all the hopes and wishes. </a:t>
            </a:r>
            <a:endParaRPr sz="1800" u="none"/>
          </a:p>
          <a:p>
            <a:pPr marL="342900" indent="-342900">
              <a:lnSpc>
                <a:spcPct val="103500"/>
              </a:lnSpc>
              <a:spcBef>
                <a:spcPts val="1000"/>
              </a:spcBef>
              <a:buSzPct val="100000"/>
              <a:buAutoNum type="arabicPeriod"/>
              <a:tabLst>
                <a:tab pos="406400" algn="l"/>
              </a:tabLst>
              <a:defRPr sz="1600">
                <a:latin typeface="Arial"/>
                <a:ea typeface="Arial"/>
                <a:cs typeface="Arial"/>
                <a:sym typeface="Arial"/>
              </a:defRPr>
            </a:pPr>
            <a:r>
              <a:rPr u="none"/>
              <a:t>In Miro, write a concise </a:t>
            </a:r>
            <a:r>
              <a:t>vision based on the preferred future you’ve chosen. Express the vision like this: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Shape 1256"/>
          <p:cNvSpPr>
            <a:spLocks noGrp="1" noRot="1" noChangeAspect="1"/>
          </p:cNvSpPr>
          <p:nvPr>
            <p:ph type="sldImg"/>
          </p:nvPr>
        </p:nvSpPr>
        <p:spPr>
          <a:xfrm>
            <a:off x="381000" y="685800"/>
            <a:ext cx="6096000" cy="3429000"/>
          </a:xfrm>
          <a:prstGeom prst="rect">
            <a:avLst/>
          </a:prstGeom>
        </p:spPr>
        <p:txBody>
          <a:bodyPr/>
          <a:lstStyle/>
          <a:p>
            <a:endParaRPr/>
          </a:p>
        </p:txBody>
      </p:sp>
      <p:sp>
        <p:nvSpPr>
          <p:cNvPr id="1257" name="Shape 1257"/>
          <p:cNvSpPr>
            <a:spLocks noGrp="1"/>
          </p:cNvSpPr>
          <p:nvPr>
            <p:ph type="body" sz="quarter" idx="1"/>
          </p:nvPr>
        </p:nvSpPr>
        <p:spPr>
          <a:prstGeom prst="rect">
            <a:avLst/>
          </a:prstGeom>
        </p:spPr>
        <p:txBody>
          <a:bodyPr/>
          <a:lstStyle>
            <a:lvl1pPr>
              <a:defRPr sz="1800" i="1">
                <a:latin typeface="Arial"/>
                <a:ea typeface="Arial"/>
                <a:cs typeface="Arial"/>
                <a:sym typeface="Arial"/>
              </a:defRPr>
            </a:lvl1pPr>
          </a:lstStyle>
          <a:p>
            <a:r>
              <a:t>In the last part of the workshop we will dive into actions: how can I or my organisation be a change maker?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Shape 1266"/>
          <p:cNvSpPr>
            <a:spLocks noGrp="1" noRot="1" noChangeAspect="1"/>
          </p:cNvSpPr>
          <p:nvPr>
            <p:ph type="sldImg"/>
          </p:nvPr>
        </p:nvSpPr>
        <p:spPr>
          <a:xfrm>
            <a:off x="381000" y="685800"/>
            <a:ext cx="6096000" cy="3429000"/>
          </a:xfrm>
          <a:prstGeom prst="rect">
            <a:avLst/>
          </a:prstGeom>
        </p:spPr>
        <p:txBody>
          <a:bodyPr/>
          <a:lstStyle/>
          <a:p>
            <a:endParaRPr/>
          </a:p>
        </p:txBody>
      </p:sp>
      <p:sp>
        <p:nvSpPr>
          <p:cNvPr id="1267" name="Shape 1267"/>
          <p:cNvSpPr>
            <a:spLocks noGrp="1"/>
          </p:cNvSpPr>
          <p:nvPr>
            <p:ph type="body" sz="quarter" idx="1"/>
          </p:nvPr>
        </p:nvSpPr>
        <p:spPr>
          <a:prstGeom prst="rect">
            <a:avLst/>
          </a:prstGeom>
        </p:spPr>
        <p:txBody>
          <a:bodyPr/>
          <a:lstStyle/>
          <a:p>
            <a:pPr>
              <a:defRPr sz="1800">
                <a:latin typeface="Arial"/>
                <a:ea typeface="Arial"/>
                <a:cs typeface="Arial"/>
                <a:sym typeface="Arial"/>
              </a:defRPr>
            </a:pPr>
            <a:r>
              <a:t>One meme won’t change the </a:t>
            </a:r>
            <a:r>
              <a:rPr u="none"/>
              <a:t>world, but successful work through social media can achieve a lot. </a:t>
            </a:r>
            <a:r>
              <a:rPr u="none" err="1"/>
              <a:t>Saara</a:t>
            </a:r>
            <a:r>
              <a:rPr u="none"/>
              <a:t> </a:t>
            </a:r>
            <a:r>
              <a:rPr u="none" err="1"/>
              <a:t>Särmä</a:t>
            </a:r>
            <a:r>
              <a:rPr u="none"/>
              <a:t>, a researcher in international relations, got tired of seeing all-male panels. She started collecting photos on her Tumblr page of panel discussions with only male participants. She quickly put together a large collection. Eventually, she decided to use </a:t>
            </a:r>
            <a:r>
              <a:rPr u="none" err="1"/>
              <a:t>humour</a:t>
            </a:r>
            <a:r>
              <a:rPr u="none"/>
              <a:t> to gain more visibility for the issue. This led to the “All Male Panel” meme, where the actor David Hasselhoff, a symbol of masculinity, gives the thumbs-up to </a:t>
            </a:r>
            <a:r>
              <a:rPr u="none" err="1"/>
              <a:t>organisers</a:t>
            </a:r>
            <a:r>
              <a:rPr u="none"/>
              <a:t> who have put together an all male panel.  </a:t>
            </a:r>
            <a:endParaRPr u="none">
              <a:latin typeface="Segoe UI"/>
              <a:ea typeface="Segoe UI"/>
              <a:cs typeface="Segoe UI"/>
              <a:sym typeface="Segoe UI"/>
            </a:endParaRPr>
          </a:p>
          <a:p>
            <a:pPr>
              <a:defRPr sz="1800">
                <a:latin typeface="Arial"/>
                <a:ea typeface="Arial"/>
                <a:cs typeface="Arial"/>
                <a:sym typeface="Arial"/>
              </a:defRPr>
            </a:pPr>
            <a:r>
              <a:rPr u="none"/>
              <a:t>Of course, </a:t>
            </a:r>
            <a:r>
              <a:rPr u="none" err="1"/>
              <a:t>Särmä</a:t>
            </a:r>
            <a:r>
              <a:rPr u="none"/>
              <a:t> wasn’t the first to focus on this issue, but it was only through the meme she created that the issue became a viral phenomenon covered by various international media. The power of the meme lies in using </a:t>
            </a:r>
            <a:r>
              <a:rPr u="none" err="1"/>
              <a:t>humour</a:t>
            </a:r>
            <a:r>
              <a:rPr u="none"/>
              <a:t> to call attention to a serious equality-related issue. A meme has novelty value, simplicity and overlap with many people’s daily experiences. It only takes a moment to understand and share it. It also comes with a fairly simple call to action: an all-male </a:t>
            </a:r>
            <a:r>
              <a:t>panel is rarely an inevitable option, but rather an easy unconscious choice.  </a:t>
            </a:r>
            <a:endParaRPr>
              <a:latin typeface="Segoe UI"/>
              <a:ea typeface="Segoe UI"/>
              <a:cs typeface="Segoe UI"/>
              <a:sym typeface="Segoe U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Shape 1297"/>
          <p:cNvSpPr>
            <a:spLocks noGrp="1" noRot="1" noChangeAspect="1"/>
          </p:cNvSpPr>
          <p:nvPr>
            <p:ph type="sldImg"/>
          </p:nvPr>
        </p:nvSpPr>
        <p:spPr>
          <a:xfrm>
            <a:off x="381000" y="685800"/>
            <a:ext cx="6096000" cy="3429000"/>
          </a:xfrm>
          <a:prstGeom prst="rect">
            <a:avLst/>
          </a:prstGeom>
        </p:spPr>
        <p:txBody>
          <a:bodyPr/>
          <a:lstStyle/>
          <a:p>
            <a:endParaRPr/>
          </a:p>
        </p:txBody>
      </p:sp>
      <p:sp>
        <p:nvSpPr>
          <p:cNvPr id="1298" name="Shape 1298"/>
          <p:cNvSpPr>
            <a:spLocks noGrp="1"/>
          </p:cNvSpPr>
          <p:nvPr>
            <p:ph type="body" sz="quarter" idx="1"/>
          </p:nvPr>
        </p:nvSpPr>
        <p:spPr>
          <a:prstGeom prst="rect">
            <a:avLst/>
          </a:prstGeom>
        </p:spPr>
        <p:txBody>
          <a:bodyPr/>
          <a:lstStyle/>
          <a:p>
            <a:pPr defTabSz="788772">
              <a:lnSpc>
                <a:spcPct val="80000"/>
              </a:lnSpc>
              <a:defRPr sz="1200">
                <a:latin typeface="Arial"/>
                <a:ea typeface="Arial"/>
                <a:cs typeface="Arial"/>
                <a:sym typeface="Arial"/>
              </a:defRPr>
            </a:pPr>
            <a:r>
              <a:t>Actions that drive change should be </a:t>
            </a:r>
            <a:r>
              <a:rPr u="none"/>
              <a:t>approached from different perspectives. Today, we will focus on three.  </a:t>
            </a:r>
            <a:endParaRPr sz="900" b="1" u="none">
              <a:latin typeface="+mn-lt"/>
              <a:ea typeface="+mn-ea"/>
              <a:cs typeface="+mn-cs"/>
              <a:sym typeface="Calibri"/>
            </a:endParaRPr>
          </a:p>
          <a:p>
            <a:pPr defTabSz="788772">
              <a:lnSpc>
                <a:spcPct val="80000"/>
              </a:lnSpc>
              <a:defRPr sz="900" b="1"/>
            </a:pPr>
            <a:endParaRPr sz="900" b="1" u="none">
              <a:latin typeface="+mn-lt"/>
              <a:ea typeface="+mn-ea"/>
              <a:cs typeface="+mn-cs"/>
              <a:sym typeface="Calibri"/>
            </a:endParaRPr>
          </a:p>
          <a:p>
            <a:pPr>
              <a:lnSpc>
                <a:spcPct val="80000"/>
              </a:lnSpc>
              <a:buSzPct val="100000"/>
              <a:buFont typeface="Arial"/>
              <a:buChar char="•"/>
              <a:defRPr sz="1200">
                <a:latin typeface="Arial"/>
                <a:ea typeface="Arial"/>
                <a:cs typeface="Arial"/>
                <a:sym typeface="Arial"/>
              </a:defRPr>
            </a:pPr>
            <a:r>
              <a:rPr u="none"/>
              <a:t>Firstly, actions may be related to human </a:t>
            </a:r>
            <a:r>
              <a:rPr u="none" err="1"/>
              <a:t>behaviour</a:t>
            </a:r>
            <a:r>
              <a:rPr u="none"/>
              <a:t>. It can be actions that create new services, technology or innovations that then change people’s </a:t>
            </a:r>
            <a:r>
              <a:rPr u="none" err="1"/>
              <a:t>behaviour</a:t>
            </a:r>
            <a:r>
              <a:rPr u="none"/>
              <a:t>. This can mean for example a shift to a more plant-based diet because there’s more plant-based protein products available. Or related to gender equality, Helsingin Sanomat gender counter that reveals how equally have men and women been interviewed in their stories. </a:t>
            </a:r>
            <a:endParaRPr sz="900" u="none"/>
          </a:p>
          <a:p>
            <a:pPr>
              <a:lnSpc>
                <a:spcPct val="80000"/>
              </a:lnSpc>
              <a:defRPr sz="1200">
                <a:latin typeface="Arial"/>
                <a:ea typeface="Arial"/>
                <a:cs typeface="Arial"/>
                <a:sym typeface="Arial"/>
              </a:defRPr>
            </a:pPr>
            <a:r>
              <a:rPr u="none"/>
              <a:t> </a:t>
            </a:r>
            <a:endParaRPr sz="900" u="none"/>
          </a:p>
          <a:p>
            <a:pPr>
              <a:lnSpc>
                <a:spcPct val="80000"/>
              </a:lnSpc>
              <a:buSzPct val="100000"/>
              <a:buFont typeface="Arial"/>
              <a:buChar char="•"/>
              <a:defRPr sz="1200">
                <a:latin typeface="Arial"/>
                <a:ea typeface="Arial"/>
                <a:cs typeface="Arial"/>
                <a:sym typeface="Arial"/>
              </a:defRPr>
            </a:pPr>
            <a:r>
              <a:rPr u="none"/>
              <a:t>Secondly, action can be related to structural level. Society may guide people’s </a:t>
            </a:r>
            <a:r>
              <a:rPr u="none" err="1"/>
              <a:t>behaviour</a:t>
            </a:r>
            <a:r>
              <a:rPr u="none"/>
              <a:t> and actions through laws and regulations, for example. What is the current tax policy? Does it support the use of fossil fuels or encourage investments in clean energy? Or, is there legislation that requires enterprises to have a certain number of female directors on their boards? </a:t>
            </a:r>
            <a:endParaRPr sz="900" u="none"/>
          </a:p>
          <a:p>
            <a:pPr>
              <a:lnSpc>
                <a:spcPct val="80000"/>
              </a:lnSpc>
              <a:defRPr sz="1200">
                <a:latin typeface="Arial"/>
                <a:ea typeface="Arial"/>
                <a:cs typeface="Arial"/>
                <a:sym typeface="Arial"/>
              </a:defRPr>
            </a:pPr>
            <a:r>
              <a:rPr u="none"/>
              <a:t> </a:t>
            </a:r>
            <a:endParaRPr sz="900" u="none"/>
          </a:p>
          <a:p>
            <a:pPr>
              <a:lnSpc>
                <a:spcPct val="80000"/>
              </a:lnSpc>
              <a:buSzPct val="100000"/>
              <a:buFont typeface="Arial"/>
              <a:buChar char="•"/>
              <a:defRPr sz="1200">
                <a:latin typeface="Arial"/>
                <a:ea typeface="Arial"/>
                <a:cs typeface="Arial"/>
                <a:sym typeface="Arial"/>
              </a:defRPr>
            </a:pPr>
            <a:r>
              <a:rPr u="none"/>
              <a:t>Thirdly, actions that drive change may also be related to paradigms and ways of thinking. The most significant – and also the slowest – change takes place at the level of values, ideals and world views. For example, what is our relationship with nature? Do we see it as having intrinsic value or as a resource for people to use? What kind of action influences people’s paradigms? The all male panel is one example of trying to affect people’s way of thinking. </a:t>
            </a:r>
            <a:endParaRPr sz="900" u="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Shape 1355"/>
          <p:cNvSpPr>
            <a:spLocks noGrp="1" noRot="1" noChangeAspect="1"/>
          </p:cNvSpPr>
          <p:nvPr>
            <p:ph type="sldImg"/>
          </p:nvPr>
        </p:nvSpPr>
        <p:spPr>
          <a:xfrm>
            <a:off x="381000" y="685800"/>
            <a:ext cx="6096000" cy="3429000"/>
          </a:xfrm>
          <a:prstGeom prst="rect">
            <a:avLst/>
          </a:prstGeom>
        </p:spPr>
        <p:txBody>
          <a:bodyPr/>
          <a:lstStyle/>
          <a:p>
            <a:endParaRPr/>
          </a:p>
        </p:txBody>
      </p:sp>
      <p:sp>
        <p:nvSpPr>
          <p:cNvPr id="1356" name="Shape 1356"/>
          <p:cNvSpPr>
            <a:spLocks noGrp="1"/>
          </p:cNvSpPr>
          <p:nvPr>
            <p:ph type="body" sz="quarter" idx="1"/>
          </p:nvPr>
        </p:nvSpPr>
        <p:spPr>
          <a:prstGeom prst="rect">
            <a:avLst/>
          </a:prstGeom>
        </p:spPr>
        <p:txBody>
          <a:bodyPr/>
          <a:lstStyle/>
          <a:p>
            <a:pPr>
              <a:lnSpc>
                <a:spcPct val="115000"/>
              </a:lnSpc>
              <a:spcBef>
                <a:spcPts val="1000"/>
              </a:spcBef>
              <a:defRPr sz="1800">
                <a:latin typeface="Arial"/>
                <a:ea typeface="Arial"/>
                <a:cs typeface="Arial"/>
                <a:sym typeface="Arial"/>
              </a:defRPr>
            </a:pPr>
            <a:r>
              <a:t>A short recap of what we’ve done during this workshop.</a:t>
            </a:r>
          </a:p>
          <a:p>
            <a:pPr marL="342900" indent="-342900">
              <a:lnSpc>
                <a:spcPct val="115000"/>
              </a:lnSpc>
              <a:buSzPct val="100000"/>
              <a:buFont typeface="Times New Roman"/>
              <a:buChar char="-"/>
              <a:tabLst>
                <a:tab pos="457200" algn="l"/>
              </a:tabLst>
              <a:defRPr sz="1800">
                <a:latin typeface="Arial"/>
                <a:ea typeface="Arial"/>
                <a:cs typeface="Arial"/>
                <a:sym typeface="Arial"/>
              </a:defRPr>
            </a:pPr>
            <a:r>
              <a:t>First, we challenged assumptions about the future</a:t>
            </a:r>
          </a:p>
          <a:p>
            <a:pPr marL="342900" indent="-342900">
              <a:lnSpc>
                <a:spcPct val="115000"/>
              </a:lnSpc>
              <a:buSzPct val="100000"/>
              <a:buFont typeface="Times New Roman"/>
              <a:buChar char="-"/>
              <a:tabLst>
                <a:tab pos="457200" algn="l"/>
              </a:tabLst>
              <a:defRPr sz="1800">
                <a:latin typeface="Arial"/>
                <a:ea typeface="Arial"/>
                <a:cs typeface="Arial"/>
                <a:sym typeface="Arial"/>
              </a:defRPr>
            </a:pPr>
            <a:r>
              <a:t>Then, we imagined preferable futures</a:t>
            </a:r>
          </a:p>
          <a:p>
            <a:pPr marL="342900" indent="-342900">
              <a:lnSpc>
                <a:spcPct val="115000"/>
              </a:lnSpc>
              <a:spcBef>
                <a:spcPts val="1000"/>
              </a:spcBef>
              <a:buSzPct val="100000"/>
              <a:buFont typeface="Times New Roman"/>
              <a:buChar char="-"/>
              <a:tabLst>
                <a:tab pos="457200" algn="l"/>
              </a:tabLst>
              <a:defRPr sz="1800">
                <a:latin typeface="Arial"/>
                <a:ea typeface="Arial"/>
                <a:cs typeface="Arial"/>
                <a:sym typeface="Arial"/>
              </a:defRPr>
            </a:pPr>
            <a:r>
              <a:t>Finally, we planned actions that we can take to influence the future</a:t>
            </a:r>
          </a:p>
          <a:p>
            <a:pPr>
              <a:lnSpc>
                <a:spcPct val="115000"/>
              </a:lnSpc>
              <a:spcBef>
                <a:spcPts val="1000"/>
              </a:spcBef>
              <a:defRPr sz="1800">
                <a:latin typeface="Arial"/>
                <a:ea typeface="Arial"/>
                <a:cs typeface="Arial"/>
                <a:sym typeface="Arial"/>
              </a:defRPr>
            </a:pPr>
            <a:r>
              <a:t>The idea of this process was to link futures thinking </a:t>
            </a:r>
            <a:r>
              <a:rPr u="none"/>
              <a:t>into today’s actions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 name="Shape 1373"/>
          <p:cNvSpPr>
            <a:spLocks noGrp="1" noRot="1" noChangeAspect="1"/>
          </p:cNvSpPr>
          <p:nvPr>
            <p:ph type="sldImg"/>
          </p:nvPr>
        </p:nvSpPr>
        <p:spPr>
          <a:xfrm>
            <a:off x="381000" y="685800"/>
            <a:ext cx="6096000" cy="3429000"/>
          </a:xfrm>
          <a:prstGeom prst="rect">
            <a:avLst/>
          </a:prstGeom>
        </p:spPr>
        <p:txBody>
          <a:bodyPr/>
          <a:lstStyle/>
          <a:p>
            <a:endParaRPr/>
          </a:p>
        </p:txBody>
      </p:sp>
      <p:sp>
        <p:nvSpPr>
          <p:cNvPr id="1374" name="Shape 1374"/>
          <p:cNvSpPr>
            <a:spLocks noGrp="1"/>
          </p:cNvSpPr>
          <p:nvPr>
            <p:ph type="body" sz="quarter" idx="1"/>
          </p:nvPr>
        </p:nvSpPr>
        <p:spPr>
          <a:prstGeom prst="rect">
            <a:avLst/>
          </a:prstGeom>
        </p:spPr>
        <p:txBody>
          <a:bodyPr/>
          <a:lstStyle/>
          <a:p>
            <a:pPr>
              <a:lnSpc>
                <a:spcPct val="80000"/>
              </a:lnSpc>
              <a:buSzPct val="100000"/>
              <a:buFont typeface="Arial"/>
              <a:buChar char="•"/>
              <a:defRPr sz="1600" i="1">
                <a:latin typeface="Arial"/>
                <a:ea typeface="Arial"/>
                <a:cs typeface="Arial"/>
                <a:sym typeface="Arial"/>
              </a:defRPr>
            </a:pPr>
            <a:r>
              <a:t>Yo</a:t>
            </a:r>
            <a:r>
              <a:rPr u="none"/>
              <a:t>u can also get an overview of what we have done in this workshop with the help of this matrix. </a:t>
            </a:r>
            <a:r>
              <a:rPr i="0" u="none"/>
              <a:t> </a:t>
            </a:r>
            <a:endParaRPr sz="1200" u="none"/>
          </a:p>
          <a:p>
            <a:pPr>
              <a:lnSpc>
                <a:spcPct val="80000"/>
              </a:lnSpc>
              <a:buSzPct val="100000"/>
              <a:buFont typeface="Arial"/>
              <a:buChar char="•"/>
              <a:defRPr sz="1600" i="1">
                <a:latin typeface="Arial"/>
                <a:ea typeface="Arial"/>
                <a:cs typeface="Arial"/>
                <a:sym typeface="Arial"/>
              </a:defRPr>
            </a:pPr>
            <a:r>
              <a:rPr u="none"/>
              <a:t>The way we think about the future and the amount of agency we feel towards it have significant impacts on whether we actually decide to impact the future or not.</a:t>
            </a:r>
            <a:r>
              <a:rPr i="0" u="none"/>
              <a:t> </a:t>
            </a:r>
            <a:endParaRPr sz="1200" u="none"/>
          </a:p>
          <a:p>
            <a:pPr>
              <a:lnSpc>
                <a:spcPct val="80000"/>
              </a:lnSpc>
              <a:buSzPct val="100000"/>
              <a:buFont typeface="Arial"/>
              <a:buChar char="•"/>
              <a:defRPr sz="1600">
                <a:latin typeface="Arial"/>
                <a:ea typeface="Arial"/>
                <a:cs typeface="Arial"/>
                <a:sym typeface="Arial"/>
              </a:defRPr>
            </a:pPr>
            <a:r>
              <a:rPr u="none"/>
              <a:t>This matrix is based on the work of the Dutch sociologist and futurist </a:t>
            </a:r>
            <a:r>
              <a:rPr b="1" u="none"/>
              <a:t>Fred </a:t>
            </a:r>
            <a:r>
              <a:rPr b="1" u="none" err="1"/>
              <a:t>Polak</a:t>
            </a:r>
            <a:endParaRPr lang="en-US" b="1" u="none"/>
          </a:p>
          <a:p>
            <a:pPr>
              <a:lnSpc>
                <a:spcPct val="80000"/>
              </a:lnSpc>
              <a:buSzPct val="100000"/>
              <a:buFont typeface="Arial"/>
              <a:buChar char="•"/>
              <a:defRPr sz="1600">
                <a:latin typeface="Arial"/>
                <a:ea typeface="Arial"/>
                <a:cs typeface="Arial"/>
                <a:sym typeface="Arial"/>
              </a:defRPr>
            </a:pPr>
            <a:r>
              <a:rPr u="none"/>
              <a:t>Based on people’s different personalities, backgrounds and past experiences, we can roughly place them in the different quadrants of the matrix. Where you would place yourself?  </a:t>
            </a:r>
            <a:endParaRPr sz="1200" u="none"/>
          </a:p>
          <a:p>
            <a:pPr>
              <a:lnSpc>
                <a:spcPct val="80000"/>
              </a:lnSpc>
              <a:buSzPct val="100000"/>
              <a:buFont typeface="Arial"/>
              <a:buChar char="•"/>
              <a:defRPr sz="1600">
                <a:latin typeface="Arial"/>
                <a:ea typeface="Arial"/>
                <a:cs typeface="Arial"/>
                <a:sym typeface="Arial"/>
              </a:defRPr>
            </a:pPr>
            <a:r>
              <a:rPr u="none"/>
              <a:t>You don’t have to be optimist just for the sake of it. However, right now there are more dystopian images of the future than hopeful or inspiring visions.  </a:t>
            </a:r>
            <a:endParaRPr sz="1200" u="none"/>
          </a:p>
          <a:p>
            <a:pPr>
              <a:lnSpc>
                <a:spcPct val="80000"/>
              </a:lnSpc>
              <a:buSzPct val="100000"/>
              <a:buFont typeface="Arial"/>
              <a:buChar char="•"/>
              <a:defRPr sz="1600">
                <a:latin typeface="Arial"/>
                <a:ea typeface="Arial"/>
                <a:cs typeface="Arial"/>
                <a:sym typeface="Arial"/>
              </a:defRPr>
            </a:pPr>
            <a:r>
              <a:rPr u="none"/>
              <a:t>You can get motivated to </a:t>
            </a:r>
            <a:r>
              <a:t>act from the feeling that the world is getting worse, or you can get inspired by the feeling that the world is getting better. Both are ok, but the main questions is, that do you feel you have the agency to change things for the better? </a:t>
            </a:r>
            <a:endParaRPr sz="1200"/>
          </a:p>
          <a:p>
            <a:pPr defTabSz="779342">
              <a:lnSpc>
                <a:spcPct val="80000"/>
              </a:lnSpc>
              <a:defRPr sz="1200"/>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 name="Shape 1382"/>
          <p:cNvSpPr>
            <a:spLocks noGrp="1" noRot="1" noChangeAspect="1"/>
          </p:cNvSpPr>
          <p:nvPr>
            <p:ph type="sldImg"/>
          </p:nvPr>
        </p:nvSpPr>
        <p:spPr>
          <a:xfrm>
            <a:off x="381000" y="685800"/>
            <a:ext cx="6096000" cy="3429000"/>
          </a:xfrm>
          <a:prstGeom prst="rect">
            <a:avLst/>
          </a:prstGeom>
        </p:spPr>
        <p:txBody>
          <a:bodyPr/>
          <a:lstStyle/>
          <a:p>
            <a:endParaRPr/>
          </a:p>
        </p:txBody>
      </p:sp>
      <p:sp>
        <p:nvSpPr>
          <p:cNvPr id="1383" name="Shape 1383"/>
          <p:cNvSpPr>
            <a:spLocks noGrp="1"/>
          </p:cNvSpPr>
          <p:nvPr>
            <p:ph type="body" sz="quarter" idx="1"/>
          </p:nvPr>
        </p:nvSpPr>
        <p:spPr>
          <a:prstGeom prst="rect">
            <a:avLst/>
          </a:prstGeom>
        </p:spPr>
        <p:txBody>
          <a:bodyPr/>
          <a:lstStyle/>
          <a:p>
            <a:pPr defTabSz="779342"/>
            <a:endParaRPr/>
          </a:p>
          <a:p>
            <a:pPr>
              <a:defRPr sz="1800">
                <a:latin typeface="Arial"/>
                <a:ea typeface="Arial"/>
                <a:cs typeface="Arial"/>
                <a:sym typeface="Arial"/>
              </a:defRPr>
            </a:pPr>
            <a:r>
              <a:t>Shaping the future consists of futures thinking and change making. We need both.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a:spLocks noGrp="1" noRot="1" noChangeAspect="1"/>
          </p:cNvSpPr>
          <p:nvPr>
            <p:ph type="sldImg"/>
          </p:nvPr>
        </p:nvSpPr>
        <p:spPr>
          <a:xfrm>
            <a:off x="381000" y="685800"/>
            <a:ext cx="6096000" cy="3429000"/>
          </a:xfrm>
          <a:prstGeom prst="rect">
            <a:avLst/>
          </a:prstGeom>
        </p:spPr>
        <p:txBody>
          <a:bodyPr/>
          <a:lstStyle/>
          <a:p>
            <a:endParaRPr/>
          </a:p>
        </p:txBody>
      </p:sp>
      <p:sp>
        <p:nvSpPr>
          <p:cNvPr id="1394" name="Shape 1394"/>
          <p:cNvSpPr>
            <a:spLocks noGrp="1"/>
          </p:cNvSpPr>
          <p:nvPr>
            <p:ph type="body" sz="quarter" idx="1"/>
          </p:nvPr>
        </p:nvSpPr>
        <p:spPr>
          <a:prstGeom prst="rect">
            <a:avLst/>
          </a:prstGeom>
        </p:spPr>
        <p:txBody>
          <a:bodyPr/>
          <a:lstStyle/>
          <a:p>
            <a:pPr marL="342900" indent="-342900">
              <a:lnSpc>
                <a:spcPct val="115000"/>
              </a:lnSpc>
              <a:buSzPct val="100000"/>
              <a:buFont typeface="Calibri"/>
              <a:buChar char="-"/>
              <a:defRPr sz="1800" i="1">
                <a:latin typeface="Arial"/>
                <a:ea typeface="Arial"/>
                <a:cs typeface="Arial"/>
                <a:sym typeface="Arial"/>
              </a:defRPr>
            </a:pPr>
            <a:r>
              <a:t>Today you got to work and think together with your group. Hopefully hat gave you new thoughts.   </a:t>
            </a:r>
          </a:p>
          <a:p>
            <a:pPr marL="342900" indent="-342900">
              <a:lnSpc>
                <a:spcPct val="115000"/>
              </a:lnSpc>
              <a:spcBef>
                <a:spcPts val="1000"/>
              </a:spcBef>
              <a:buSzPct val="100000"/>
              <a:buFont typeface="Calibri"/>
              <a:buChar char="-"/>
              <a:defRPr sz="1800" i="1">
                <a:latin typeface="Arial"/>
                <a:ea typeface="Arial"/>
                <a:cs typeface="Arial"/>
                <a:sym typeface="Arial"/>
              </a:defRPr>
            </a:pPr>
            <a:r>
              <a:t>The last question we have for you is what thought or idea will take with you from this workshop. It can be a sentence, something you want to request from yourself or form your colleagues or something else. Take a few minutes to think about it and then write it in the chat.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xfrm>
            <a:off x="381000" y="685800"/>
            <a:ext cx="6096000" cy="3429000"/>
          </a:xfrm>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pPr>
              <a:defRPr sz="1800">
                <a:latin typeface="Arial"/>
                <a:ea typeface="Arial"/>
                <a:cs typeface="Arial"/>
                <a:sym typeface="Arial"/>
              </a:defRPr>
            </a:pPr>
            <a:r>
              <a:t>Let’s start with this question. </a:t>
            </a:r>
            <a:r>
              <a:rPr u="none"/>
              <a:t>Please tell us your name and in just one or two words, what comes to mind with the word “future”. There are no right or wrong answers.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Shape 859"/>
          <p:cNvSpPr>
            <a:spLocks noGrp="1" noRot="1" noChangeAspect="1"/>
          </p:cNvSpPr>
          <p:nvPr>
            <p:ph type="sldImg"/>
          </p:nvPr>
        </p:nvSpPr>
        <p:spPr>
          <a:xfrm>
            <a:off x="381000" y="685800"/>
            <a:ext cx="6096000" cy="3429000"/>
          </a:xfrm>
          <a:prstGeom prst="rect">
            <a:avLst/>
          </a:prstGeom>
        </p:spPr>
        <p:txBody>
          <a:bodyPr/>
          <a:lstStyle/>
          <a:p>
            <a:endParaRPr/>
          </a:p>
        </p:txBody>
      </p:sp>
      <p:sp>
        <p:nvSpPr>
          <p:cNvPr id="860" name="Shape 860"/>
          <p:cNvSpPr>
            <a:spLocks noGrp="1"/>
          </p:cNvSpPr>
          <p:nvPr>
            <p:ph type="body" sz="quarter" idx="1"/>
          </p:nvPr>
        </p:nvSpPr>
        <p:spPr>
          <a:prstGeom prst="rect">
            <a:avLst/>
          </a:prstGeom>
        </p:spPr>
        <p:txBody>
          <a:bodyPr/>
          <a:lstStyle/>
          <a:p>
            <a:pPr defTabSz="779342"/>
            <a:endParaRPr/>
          </a:p>
          <a:p>
            <a:pPr>
              <a:defRPr sz="1800">
                <a:latin typeface="Arial"/>
                <a:ea typeface="Arial"/>
                <a:cs typeface="Arial"/>
                <a:sym typeface="Arial"/>
              </a:defRPr>
            </a:pPr>
            <a:r>
              <a:t>The word “future” can refer to tomorrow or a hundred years from now. In Future Frequency, we look to the year 2050, </a:t>
            </a:r>
            <a:r>
              <a:rPr u="none"/>
              <a:t>three decades ahead. That gives us a long enough time frame to cut loose from the restrictions of the present.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xfrm>
            <a:off x="381000" y="685800"/>
            <a:ext cx="6096000" cy="3429000"/>
          </a:xfrm>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p>
            <a:pPr>
              <a:lnSpc>
                <a:spcPct val="90000"/>
              </a:lnSpc>
              <a:defRPr sz="1500">
                <a:latin typeface="Arial"/>
                <a:ea typeface="Arial"/>
                <a:cs typeface="Arial"/>
                <a:sym typeface="Arial"/>
              </a:defRPr>
            </a:pPr>
            <a:r>
              <a:t>Some of us may be familiar with a sense of cynicism </a:t>
            </a:r>
            <a:r>
              <a:rPr u="none"/>
              <a:t>about h</a:t>
            </a:r>
            <a:r>
              <a:t>ow much impact one person can have, but this quote from anthropologist Margaret Mead </a:t>
            </a:r>
            <a:r>
              <a:rPr err="1"/>
              <a:t>summarises</a:t>
            </a:r>
            <a:r>
              <a:t> something quite essential</a:t>
            </a:r>
            <a:r>
              <a:rPr u="none"/>
              <a:t>: “Never doubt that a small group of thoughtful, committed, citizens can change the world. Indeed, it is the only thing that ever has.”</a:t>
            </a:r>
            <a:endParaRPr sz="1100" u="none">
              <a:latin typeface="Segoe UI"/>
              <a:ea typeface="Segoe UI"/>
              <a:cs typeface="Segoe UI"/>
              <a:sym typeface="Segoe UI"/>
            </a:endParaRPr>
          </a:p>
          <a:p>
            <a:pPr>
              <a:lnSpc>
                <a:spcPct val="90000"/>
              </a:lnSpc>
              <a:defRPr sz="1500">
                <a:latin typeface="Arial"/>
                <a:ea typeface="Arial"/>
                <a:cs typeface="Arial"/>
                <a:sym typeface="Arial"/>
              </a:defRPr>
            </a:pPr>
            <a:endParaRPr sz="1100">
              <a:latin typeface="Segoe UI"/>
              <a:ea typeface="Segoe UI"/>
              <a:cs typeface="Segoe UI"/>
              <a:sym typeface="Segoe UI"/>
            </a:endParaRPr>
          </a:p>
          <a:p>
            <a:pPr>
              <a:lnSpc>
                <a:spcPct val="90000"/>
              </a:lnSpc>
              <a:defRPr sz="1500">
                <a:latin typeface="Arial"/>
                <a:ea typeface="Arial"/>
                <a:cs typeface="Arial"/>
                <a:sym typeface="Arial"/>
              </a:defRPr>
            </a:pPr>
            <a:r>
              <a:rPr u="none">
                <a:latin typeface="Segoe UI"/>
                <a:ea typeface="Segoe UI"/>
                <a:cs typeface="Segoe UI"/>
                <a:sym typeface="Segoe UI"/>
              </a:rPr>
              <a:t>The </a:t>
            </a:r>
            <a:r>
              <a:rPr u="none"/>
              <a:t>3,5 percent rule </a:t>
            </a:r>
            <a:endParaRPr sz="1100" u="none">
              <a:latin typeface="Segoe UI"/>
              <a:ea typeface="Segoe UI"/>
              <a:cs typeface="Segoe UI"/>
              <a:sym typeface="Segoe UI"/>
            </a:endParaRPr>
          </a:p>
          <a:p>
            <a:pPr>
              <a:lnSpc>
                <a:spcPct val="90000"/>
              </a:lnSpc>
              <a:defRPr sz="1500">
                <a:latin typeface="Arial"/>
                <a:ea typeface="Arial"/>
                <a:cs typeface="Arial"/>
                <a:sym typeface="Arial"/>
              </a:defRPr>
            </a:pPr>
            <a:r>
              <a:rPr u="none"/>
              <a:t> </a:t>
            </a:r>
            <a:endParaRPr sz="1100" u="none">
              <a:latin typeface="Segoe UI"/>
              <a:ea typeface="Segoe UI"/>
              <a:cs typeface="Segoe UI"/>
              <a:sym typeface="Segoe UI"/>
            </a:endParaRPr>
          </a:p>
          <a:p>
            <a:pPr>
              <a:lnSpc>
                <a:spcPct val="90000"/>
              </a:lnSpc>
              <a:defRPr sz="1500">
                <a:latin typeface="Arial"/>
                <a:ea typeface="Arial"/>
                <a:cs typeface="Arial"/>
                <a:sym typeface="Arial"/>
              </a:defRPr>
            </a:pPr>
            <a:r>
              <a:rPr u="none"/>
              <a:t>-There’re plenty of examples in the world history of how from the actions of a small group of people there has been major changes in societies – both good and bad </a:t>
            </a:r>
            <a:endParaRPr sz="1100" u="none">
              <a:latin typeface="Segoe UI"/>
              <a:ea typeface="Segoe UI"/>
              <a:cs typeface="Segoe UI"/>
              <a:sym typeface="Segoe UI"/>
            </a:endParaRPr>
          </a:p>
          <a:p>
            <a:pPr>
              <a:lnSpc>
                <a:spcPct val="90000"/>
              </a:lnSpc>
              <a:defRPr sz="1500">
                <a:latin typeface="Arial"/>
                <a:ea typeface="Arial"/>
                <a:cs typeface="Arial"/>
                <a:sym typeface="Arial"/>
              </a:defRPr>
            </a:pPr>
            <a:r>
              <a:rPr u="none"/>
              <a:t>-One example is the so called 3,5% rule</a:t>
            </a:r>
            <a:r>
              <a:t>. It is based in research done about non-violent civil movements. The main observation is that when 3,5 % of citizens join a movement, it succeeds in its goals and major political changes happen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8" name="Shape 888"/>
          <p:cNvSpPr>
            <a:spLocks noGrp="1"/>
          </p:cNvSpPr>
          <p:nvPr>
            <p:ph type="body" sz="quarter" idx="1"/>
          </p:nvPr>
        </p:nvSpPr>
        <p:spPr>
          <a:prstGeom prst="rect">
            <a:avLst/>
          </a:prstGeom>
        </p:spPr>
        <p:txBody>
          <a:bodyPr/>
          <a:lstStyle/>
          <a:p>
            <a:pPr defTabSz="779342"/>
            <a:endParaRPr/>
          </a:p>
          <a:p>
            <a:pPr marL="342900" indent="-342900">
              <a:lnSpc>
                <a:spcPct val="115000"/>
              </a:lnSpc>
              <a:buSzPct val="100000"/>
              <a:buFont typeface="Calibri"/>
              <a:buChar char="-"/>
              <a:defRPr sz="1800">
                <a:latin typeface="Arial"/>
                <a:ea typeface="Arial"/>
                <a:cs typeface="Arial"/>
                <a:sym typeface="Arial"/>
              </a:defRPr>
            </a:pPr>
            <a:r>
              <a:t>You will be divided into small groups. You will work in these groups during the workshop. We will use two technical tools: 1. Zoom and 2. Miro </a:t>
            </a:r>
          </a:p>
          <a:p>
            <a:pPr marL="342900" indent="-342900">
              <a:lnSpc>
                <a:spcPct val="115000"/>
              </a:lnSpc>
              <a:spcBef>
                <a:spcPts val="1000"/>
              </a:spcBef>
              <a:buSzPct val="100000"/>
              <a:buFont typeface="Calibri"/>
              <a:buChar char="-"/>
              <a:defRPr sz="1800">
                <a:latin typeface="Arial"/>
                <a:ea typeface="Arial"/>
                <a:cs typeface="Arial"/>
                <a:sym typeface="Arial"/>
              </a:defRPr>
            </a:pPr>
            <a:r>
              <a:t>The workshop is quite fast paced so don’t get </a:t>
            </a:r>
            <a:r>
              <a:rPr u="none"/>
              <a:t>stuck doing the </a:t>
            </a:r>
            <a:r>
              <a:t>exercises for too long.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Shape 892"/>
          <p:cNvSpPr>
            <a:spLocks noGrp="1" noRot="1" noChangeAspect="1"/>
          </p:cNvSpPr>
          <p:nvPr>
            <p:ph type="sldImg"/>
          </p:nvPr>
        </p:nvSpPr>
        <p:spPr>
          <a:xfrm>
            <a:off x="381000" y="685800"/>
            <a:ext cx="6096000" cy="3429000"/>
          </a:xfrm>
          <a:prstGeom prst="rect">
            <a:avLst/>
          </a:prstGeom>
        </p:spPr>
        <p:txBody>
          <a:bodyPr/>
          <a:lstStyle/>
          <a:p>
            <a:endParaRPr/>
          </a:p>
        </p:txBody>
      </p:sp>
      <p:sp>
        <p:nvSpPr>
          <p:cNvPr id="893" name="Shape 893"/>
          <p:cNvSpPr>
            <a:spLocks noGrp="1"/>
          </p:cNvSpPr>
          <p:nvPr>
            <p:ph type="body" sz="quarter" idx="1"/>
          </p:nvPr>
        </p:nvSpPr>
        <p:spPr>
          <a:prstGeom prst="rect">
            <a:avLst/>
          </a:prstGeom>
        </p:spPr>
        <p:txBody>
          <a:bodyPr/>
          <a:lstStyle/>
          <a:p>
            <a:pPr defTabSz="779342"/>
            <a:endParaRPr/>
          </a:p>
          <a:p>
            <a:pPr>
              <a:buSzPct val="100000"/>
              <a:buFont typeface="Arial"/>
              <a:buChar char="•"/>
              <a:defRPr sz="1800">
                <a:latin typeface="Arial"/>
                <a:ea typeface="Arial"/>
                <a:cs typeface="Arial"/>
                <a:sym typeface="Arial"/>
              </a:defRPr>
            </a:pPr>
            <a:r>
              <a:t>We apply these rules for the workshop. They have been applied from the Timeout dialogues concept. </a:t>
            </a:r>
            <a:r>
              <a:rPr u="sng"/>
              <a:t>Ideas about </a:t>
            </a:r>
            <a:r>
              <a:t>the future can be quite personal</a:t>
            </a:r>
            <a:r>
              <a:rPr u="sng"/>
              <a:t>,</a:t>
            </a:r>
            <a:r>
              <a:t> so it is important to create a safe space for everyone.  </a:t>
            </a:r>
          </a:p>
          <a:p>
            <a:pPr>
              <a:buSzPct val="100000"/>
              <a:buFont typeface="Arial"/>
              <a:buChar char="•"/>
              <a:defRPr sz="1800" b="1">
                <a:latin typeface="Arial"/>
                <a:ea typeface="Arial"/>
                <a:cs typeface="Arial"/>
                <a:sym typeface="Arial"/>
              </a:defRPr>
            </a:pPr>
            <a:r>
              <a:t>Listen </a:t>
            </a:r>
            <a:r>
              <a:rPr b="0"/>
              <a:t>to the others</a:t>
            </a:r>
            <a:r>
              <a:rPr b="0" u="none"/>
              <a:t>, don’t </a:t>
            </a:r>
            <a:r>
              <a:rPr b="0"/>
              <a:t>interrupt </a:t>
            </a:r>
          </a:p>
          <a:p>
            <a:pPr>
              <a:buSzPct val="100000"/>
              <a:buFont typeface="Arial"/>
              <a:buChar char="•"/>
              <a:defRPr sz="1800">
                <a:latin typeface="Arial"/>
                <a:ea typeface="Arial"/>
                <a:cs typeface="Arial"/>
                <a:sym typeface="Arial"/>
              </a:defRPr>
            </a:pPr>
            <a:r>
              <a:t>or start additional side discussions. </a:t>
            </a:r>
          </a:p>
          <a:p>
            <a:pPr>
              <a:buSzPct val="100000"/>
              <a:buFont typeface="Arial"/>
              <a:buChar char="•"/>
              <a:defRPr sz="1800" b="1">
                <a:latin typeface="Arial"/>
                <a:ea typeface="Arial"/>
                <a:cs typeface="Arial"/>
                <a:sym typeface="Arial"/>
              </a:defRPr>
            </a:pPr>
            <a:r>
              <a:t>Join</a:t>
            </a:r>
            <a:r>
              <a:rPr b="0">
                <a:latin typeface="+mj-lt"/>
                <a:ea typeface="+mj-ea"/>
                <a:cs typeface="+mj-cs"/>
                <a:sym typeface="Helvetica"/>
              </a:rPr>
              <a:t> </a:t>
            </a:r>
            <a:r>
              <a:rPr b="0"/>
              <a:t>the discussions and use everyday language. </a:t>
            </a:r>
          </a:p>
          <a:p>
            <a:pPr>
              <a:buSzPct val="100000"/>
              <a:buFont typeface="Arial"/>
              <a:buChar char="•"/>
              <a:defRPr sz="1800" b="1">
                <a:latin typeface="Arial"/>
                <a:ea typeface="Arial"/>
                <a:cs typeface="Arial"/>
                <a:sym typeface="Arial"/>
              </a:defRPr>
            </a:pPr>
            <a:r>
              <a:t>Be present </a:t>
            </a:r>
            <a:r>
              <a:rPr b="0"/>
              <a:t>and respect others  </a:t>
            </a:r>
          </a:p>
          <a:p>
            <a:pPr>
              <a:buSzPct val="100000"/>
              <a:buFont typeface="Arial"/>
              <a:buChar char="•"/>
              <a:defRPr sz="1800">
                <a:latin typeface="Arial"/>
                <a:ea typeface="Arial"/>
                <a:cs typeface="Arial"/>
                <a:sym typeface="Arial"/>
              </a:defRPr>
            </a:pPr>
            <a:r>
              <a:t>and the atmosphere of openness for new ideas.  </a:t>
            </a:r>
          </a:p>
          <a:p>
            <a:pPr>
              <a:buSzPct val="100000"/>
              <a:buFont typeface="Arial"/>
              <a:buChar char="•"/>
              <a:defRPr sz="1800" b="1">
                <a:latin typeface="Arial"/>
                <a:ea typeface="Arial"/>
                <a:cs typeface="Arial"/>
                <a:sym typeface="Arial"/>
              </a:defRPr>
            </a:pPr>
            <a:r>
              <a:t>You don’t have to agree, </a:t>
            </a:r>
            <a:r>
              <a:rPr b="0"/>
              <a:t>but lets </a:t>
            </a:r>
            <a:r>
              <a:rPr b="0">
                <a:latin typeface="WordVisiCarriageReturn_MSFontService"/>
                <a:ea typeface="WordVisiCarriageReturn_MSFontService"/>
                <a:cs typeface="WordVisiCarriageReturn_MSFontService"/>
                <a:sym typeface="WordVisiCarriageReturn_MSFontService"/>
              </a:rPr>
              <a:t> </a:t>
            </a:r>
            <a:br>
              <a:rPr b="0">
                <a:latin typeface="WordVisiCarriageReturn_MSFontService"/>
                <a:ea typeface="WordVisiCarriageReturn_MSFontService"/>
                <a:cs typeface="WordVisiCarriageReturn_MSFontService"/>
                <a:sym typeface="WordVisiCarriageReturn_MSFontService"/>
              </a:rPr>
            </a:br>
            <a:r>
              <a:rPr b="0"/>
              <a:t>be </a:t>
            </a:r>
            <a:r>
              <a:rPr b="0" u="none"/>
              <a:t>constructive.  </a:t>
            </a:r>
          </a:p>
          <a:p>
            <a:pPr>
              <a:buSzPct val="100000"/>
              <a:buFont typeface="Arial"/>
              <a:buChar char="•"/>
              <a:defRPr sz="1800">
                <a:latin typeface="Arial"/>
                <a:ea typeface="Arial"/>
                <a:cs typeface="Arial"/>
                <a:sym typeface="Arial"/>
              </a:defRPr>
            </a:pPr>
            <a:r>
              <a:t>Together we will take steps from thinking </a:t>
            </a:r>
            <a:r>
              <a:rPr b="1"/>
              <a:t>towards doing. </a:t>
            </a:r>
            <a: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Shape 922"/>
          <p:cNvSpPr>
            <a:spLocks noGrp="1" noRot="1" noChangeAspect="1"/>
          </p:cNvSpPr>
          <p:nvPr>
            <p:ph type="sldImg"/>
          </p:nvPr>
        </p:nvSpPr>
        <p:spPr>
          <a:xfrm>
            <a:off x="381000" y="685800"/>
            <a:ext cx="6096000" cy="3429000"/>
          </a:xfrm>
          <a:prstGeom prst="rect">
            <a:avLst/>
          </a:prstGeom>
        </p:spPr>
        <p:txBody>
          <a:bodyPr/>
          <a:lstStyle/>
          <a:p>
            <a:endParaRPr/>
          </a:p>
        </p:txBody>
      </p:sp>
      <p:sp>
        <p:nvSpPr>
          <p:cNvPr id="923" name="Shape 923"/>
          <p:cNvSpPr>
            <a:spLocks noGrp="1"/>
          </p:cNvSpPr>
          <p:nvPr>
            <p:ph type="body" sz="quarter" idx="1"/>
          </p:nvPr>
        </p:nvSpPr>
        <p:spPr>
          <a:prstGeom prst="rect">
            <a:avLst/>
          </a:prstGeom>
        </p:spPr>
        <p:txBody>
          <a:bodyPr/>
          <a:lstStyle/>
          <a:p>
            <a:pPr defTabSz="779342"/>
            <a:endParaRPr/>
          </a:p>
          <a:p>
            <a:pPr>
              <a:defRPr sz="1400">
                <a:latin typeface="Arial"/>
                <a:ea typeface="Arial"/>
                <a:cs typeface="Arial"/>
                <a:sym typeface="Arial"/>
              </a:defRPr>
            </a:pPr>
            <a:r>
              <a:t>The structure of Future Frequency </a:t>
            </a:r>
            <a:endParaRPr>
              <a:latin typeface="Segoe UI"/>
              <a:ea typeface="Segoe UI"/>
              <a:cs typeface="Segoe UI"/>
              <a:sym typeface="Segoe UI"/>
            </a:endParaRPr>
          </a:p>
          <a:p>
            <a:pPr>
              <a:buSzPct val="100000"/>
              <a:buFont typeface="Arial"/>
              <a:buChar char="•"/>
              <a:defRPr sz="1400">
                <a:latin typeface="Arial"/>
                <a:ea typeface="Arial"/>
                <a:cs typeface="Arial"/>
                <a:sym typeface="Arial"/>
              </a:defRPr>
            </a:pPr>
            <a:r>
              <a:t>First, we will get you tuned to the right frequency with a brief lecture </a:t>
            </a:r>
            <a:r>
              <a:rPr u="none"/>
              <a:t>section. </a:t>
            </a:r>
          </a:p>
          <a:p>
            <a:pPr>
              <a:buSzPct val="100000"/>
              <a:buFont typeface="Arial"/>
              <a:buChar char="•"/>
              <a:defRPr sz="1400">
                <a:latin typeface="Arial"/>
                <a:ea typeface="Arial"/>
                <a:cs typeface="Arial"/>
                <a:sym typeface="Arial"/>
              </a:defRPr>
            </a:pPr>
            <a:r>
              <a:t>Then, we will challenge our assumptions about the future. </a:t>
            </a:r>
            <a:r>
              <a:rPr u="none"/>
              <a:t>This is especially important because our assumptions about the future guide our thinking, decisions and actions.  </a:t>
            </a:r>
          </a:p>
          <a:p>
            <a:pPr>
              <a:buSzPct val="100000"/>
              <a:buFont typeface="Arial"/>
              <a:buChar char="•"/>
              <a:defRPr sz="1400">
                <a:latin typeface="Arial"/>
                <a:ea typeface="Arial"/>
                <a:cs typeface="Arial"/>
                <a:sym typeface="Arial"/>
              </a:defRPr>
            </a:pPr>
            <a:r>
              <a:rPr u="none"/>
              <a:t>Then, we will use our imaginations! Imagining is one of the </a:t>
            </a:r>
            <a:r>
              <a:t>elements of Future Frequency because it’s difficult to carry out a future that we can’t imagine. That’s why there is such a big need for hope induced images of possible futures. </a:t>
            </a:r>
          </a:p>
          <a:p>
            <a:pPr>
              <a:buSzPct val="100000"/>
              <a:buFont typeface="Arial"/>
              <a:buChar char="•"/>
              <a:defRPr sz="1400">
                <a:latin typeface="Arial"/>
                <a:ea typeface="Arial"/>
                <a:cs typeface="Arial"/>
                <a:sym typeface="Arial"/>
              </a:defRPr>
            </a:pPr>
            <a:r>
              <a:t>Lastly, we will take our first steps towards our desired future. </a:t>
            </a:r>
          </a:p>
          <a:p>
            <a:pPr>
              <a:defRPr sz="1400">
                <a:latin typeface="Arial"/>
                <a:ea typeface="Arial"/>
                <a:cs typeface="Arial"/>
                <a:sym typeface="Arial"/>
              </a:defRPr>
            </a:pPr>
            <a:r>
              <a:t>Don’t worry if you can’t remember this structure. We’ll make sure you stay on board for the entire ride. You can make your workshop experience easier by closing all other tabs and focusing exclusively on this workshop. </a:t>
            </a:r>
            <a:endParaRPr>
              <a:latin typeface="Segoe UI"/>
              <a:ea typeface="Segoe UI"/>
              <a:cs typeface="Segoe UI"/>
              <a:sym typeface="Segoe U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a:spLocks noGrp="1" noRot="1" noChangeAspect="1"/>
          </p:cNvSpPr>
          <p:nvPr>
            <p:ph type="sldImg"/>
          </p:nvPr>
        </p:nvSpPr>
        <p:spPr>
          <a:xfrm>
            <a:off x="381000" y="685800"/>
            <a:ext cx="6096000" cy="3429000"/>
          </a:xfrm>
          <a:prstGeom prst="rect">
            <a:avLst/>
          </a:prstGeom>
        </p:spPr>
        <p:txBody>
          <a:bodyPr/>
          <a:lstStyle/>
          <a:p>
            <a:endParaRPr/>
          </a:p>
        </p:txBody>
      </p:sp>
      <p:sp>
        <p:nvSpPr>
          <p:cNvPr id="932" name="Shape 932"/>
          <p:cNvSpPr>
            <a:spLocks noGrp="1"/>
          </p:cNvSpPr>
          <p:nvPr>
            <p:ph type="body" sz="quarter" idx="1"/>
          </p:nvPr>
        </p:nvSpPr>
        <p:spPr>
          <a:prstGeom prst="rect">
            <a:avLst/>
          </a:prstGeom>
        </p:spPr>
        <p:txBody>
          <a:bodyPr/>
          <a:lstStyle/>
          <a:p>
            <a:pPr defTabSz="779342">
              <a:lnSpc>
                <a:spcPct val="90000"/>
              </a:lnSpc>
              <a:defRPr sz="900"/>
            </a:pPr>
            <a:endParaRPr/>
          </a:p>
          <a:p>
            <a:pPr>
              <a:lnSpc>
                <a:spcPct val="90000"/>
              </a:lnSpc>
              <a:defRPr sz="1000">
                <a:latin typeface="Arial"/>
                <a:ea typeface="Arial"/>
                <a:cs typeface="Arial"/>
                <a:sym typeface="Arial"/>
              </a:defRPr>
            </a:pPr>
            <a:r>
              <a:t>We’ll start with the story of an impressive woman. It’s a story that touches on future-oriented thinking as well as being an agent of change.  </a:t>
            </a:r>
            <a:endParaRPr sz="900">
              <a:latin typeface="Segoe UI"/>
              <a:ea typeface="Segoe UI"/>
              <a:cs typeface="Segoe UI"/>
              <a:sym typeface="Segoe UI"/>
            </a:endParaRPr>
          </a:p>
          <a:p>
            <a:pPr>
              <a:lnSpc>
                <a:spcPct val="90000"/>
              </a:lnSpc>
              <a:defRPr sz="1000">
                <a:latin typeface="Arial"/>
                <a:ea typeface="Arial"/>
                <a:cs typeface="Arial"/>
                <a:sym typeface="Arial"/>
              </a:defRPr>
            </a:pPr>
            <a:r>
              <a:t>The Norwegian-born sociologist </a:t>
            </a:r>
            <a:r>
              <a:rPr b="1"/>
              <a:t>Elise Boulding </a:t>
            </a:r>
            <a:r>
              <a:t>took part in a peace movement conference after World War II. In a panel discussion at the conference, she asked disarmament experts what a world without weapons would look like and how it would function. None of the experts had an answer. Boulding </a:t>
            </a:r>
            <a:r>
              <a:rPr err="1"/>
              <a:t>realised</a:t>
            </a:r>
            <a:r>
              <a:t> that the peace movement was working on peace without knowing what a peaceful world would look like.  </a:t>
            </a:r>
            <a:endParaRPr sz="900">
              <a:latin typeface="Segoe UI"/>
              <a:ea typeface="Segoe UI"/>
              <a:cs typeface="Segoe UI"/>
              <a:sym typeface="Segoe UI"/>
            </a:endParaRPr>
          </a:p>
          <a:p>
            <a:pPr>
              <a:lnSpc>
                <a:spcPct val="90000"/>
              </a:lnSpc>
              <a:defRPr sz="1000" b="1">
                <a:latin typeface="Arial"/>
                <a:ea typeface="Arial"/>
                <a:cs typeface="Arial"/>
                <a:sym typeface="Arial"/>
              </a:defRPr>
            </a:pPr>
            <a:r>
              <a:t>“They didn't know what they were working for. It would just be a world with no weapons and no war. But what kind of society would it be? What kind of institutions?”</a:t>
            </a:r>
            <a:r>
              <a:rPr b="0"/>
              <a:t> </a:t>
            </a:r>
            <a:endParaRPr sz="900">
              <a:latin typeface="Segoe UI"/>
              <a:ea typeface="Segoe UI"/>
              <a:cs typeface="Segoe UI"/>
              <a:sym typeface="Segoe UI"/>
            </a:endParaRPr>
          </a:p>
          <a:p>
            <a:pPr>
              <a:lnSpc>
                <a:spcPct val="90000"/>
              </a:lnSpc>
              <a:defRPr sz="1000">
                <a:latin typeface="Arial"/>
                <a:ea typeface="Arial"/>
                <a:cs typeface="Arial"/>
                <a:sym typeface="Arial"/>
              </a:defRPr>
            </a:pPr>
            <a:r>
              <a:t>Boulding began to hold workshops to imagine a world without weapons. The participants were asked to travel 30 years into the future in their minds and describe what a world without weapons would actually look like. Following a group discussion, the participants were asked to “think back to the future”, or draw a timeline backwards to the present, to describe how the world they imagined had been achieved. Finally, the participants were asked to decide what they would do, starting right then, to help that process along.  </a:t>
            </a:r>
            <a:endParaRPr sz="900">
              <a:latin typeface="Segoe UI"/>
              <a:ea typeface="Segoe UI"/>
              <a:cs typeface="Segoe UI"/>
              <a:sym typeface="Segoe UI"/>
            </a:endParaRPr>
          </a:p>
          <a:p>
            <a:pPr>
              <a:lnSpc>
                <a:spcPct val="90000"/>
              </a:lnSpc>
              <a:defRPr sz="1000">
                <a:latin typeface="Arial"/>
                <a:ea typeface="Arial"/>
                <a:cs typeface="Arial"/>
                <a:sym typeface="Arial"/>
              </a:defRPr>
            </a:pPr>
            <a:r>
              <a:t>The starting point of Boulding’s workshop was to challenge the assumptions of the present time: what if there were no weapons and no war? However, for us to really work towards a desirable future, we also need to imagine it at a more detailed level. What things could be different? And how? And what would stay the same? Later on in 1990 Boulding was nominated for the Nobel peace Prize. </a:t>
            </a:r>
            <a:endParaRPr sz="900">
              <a:latin typeface="Segoe UI"/>
              <a:ea typeface="Segoe UI"/>
              <a:cs typeface="Segoe UI"/>
              <a:sym typeface="Segoe UI"/>
            </a:endParaRPr>
          </a:p>
          <a:p>
            <a:pPr>
              <a:lnSpc>
                <a:spcPct val="90000"/>
              </a:lnSpc>
              <a:defRPr sz="1000">
                <a:latin typeface="Arial"/>
                <a:ea typeface="Arial"/>
                <a:cs typeface="Arial"/>
                <a:sym typeface="Arial"/>
              </a:defRPr>
            </a:pPr>
            <a:r>
              <a:t>Challenging and listening provide the foundation for imagining futures, but they alone are not enough for achieving change. To achieve change, you also need to prepare concrete plans, apply yourself, inspire other people to get involved and set up meetings – in other words, do all the time-consuming things that it takes to get the work done.  </a:t>
            </a:r>
            <a:endParaRPr sz="900">
              <a:latin typeface="Segoe UI"/>
              <a:ea typeface="Segoe UI"/>
              <a:cs typeface="Segoe UI"/>
              <a:sym typeface="Segoe UI"/>
            </a:endParaRPr>
          </a:p>
          <a:p>
            <a:pPr>
              <a:lnSpc>
                <a:spcPct val="90000"/>
              </a:lnSpc>
              <a:defRPr sz="1000">
                <a:latin typeface="Arial"/>
                <a:ea typeface="Arial"/>
                <a:cs typeface="Arial"/>
                <a:sym typeface="Arial"/>
              </a:defRPr>
            </a:pPr>
            <a:r>
              <a:t>Today, our aim is to do all of the things that Elise and many other change agents have done: challenge assumptions about the future, imagine a better tomorrow and take concrete action. All of this requires a psychological sense of security. So let’s be especially kind to each other.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VP (vaalea pohja)">
    <p:spTree>
      <p:nvGrpSpPr>
        <p:cNvPr id="1" name=""/>
        <p:cNvGrpSpPr/>
        <p:nvPr/>
      </p:nvGrpSpPr>
      <p:grpSpPr>
        <a:xfrm>
          <a:off x="0" y="0"/>
          <a:ext cx="0" cy="0"/>
          <a:chOff x="0" y="0"/>
          <a:chExt cx="0" cy="0"/>
        </a:xfrm>
      </p:grpSpPr>
      <p:grpSp>
        <p:nvGrpSpPr>
          <p:cNvPr id="83" name="Group 19"/>
          <p:cNvGrpSpPr/>
          <p:nvPr/>
        </p:nvGrpSpPr>
        <p:grpSpPr>
          <a:xfrm>
            <a:off x="3216274" y="-2530550"/>
            <a:ext cx="8975727" cy="1970383"/>
            <a:chOff x="0" y="0"/>
            <a:chExt cx="8975726" cy="1970382"/>
          </a:xfrm>
        </p:grpSpPr>
        <p:sp>
          <p:nvSpPr>
            <p:cNvPr id="49"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50"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1"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2"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3"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4"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5"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7"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8"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9"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0"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1"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3"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4"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5"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6"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67"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68"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69"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70"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71"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72"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73"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74"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75"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76"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77"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78"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79"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80"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81"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82"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84"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85"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86" name="Picture 2" descr="Picture 2"/>
          <p:cNvPicPr>
            <a:picLocks noChangeAspect="1"/>
          </p:cNvPicPr>
          <p:nvPr/>
        </p:nvPicPr>
        <p:blipFill>
          <a:blip r:embed="rId2"/>
          <a:stretch>
            <a:fillRect/>
          </a:stretch>
        </p:blipFill>
        <p:spPr>
          <a:xfrm>
            <a:off x="11073600" y="6490799"/>
            <a:ext cx="962519" cy="181156"/>
          </a:xfrm>
          <a:prstGeom prst="rect">
            <a:avLst/>
          </a:prstGeom>
          <a:ln w="12700">
            <a:miter lim="400000"/>
          </a:ln>
        </p:spPr>
      </p:pic>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ekstisivu TP">
    <p:bg>
      <p:bgPr>
        <a:solidFill>
          <a:srgbClr val="000000"/>
        </a:solidFill>
        <a:effectLst/>
      </p:bgPr>
    </p:bg>
    <p:spTree>
      <p:nvGrpSpPr>
        <p:cNvPr id="1" name=""/>
        <p:cNvGrpSpPr/>
        <p:nvPr/>
      </p:nvGrpSpPr>
      <p:grpSpPr>
        <a:xfrm>
          <a:off x="0" y="0"/>
          <a:ext cx="0" cy="0"/>
          <a:chOff x="0" y="0"/>
          <a:chExt cx="0" cy="0"/>
        </a:xfrm>
      </p:grpSpPr>
      <p:grpSp>
        <p:nvGrpSpPr>
          <p:cNvPr id="428" name="Group 19"/>
          <p:cNvGrpSpPr/>
          <p:nvPr/>
        </p:nvGrpSpPr>
        <p:grpSpPr>
          <a:xfrm>
            <a:off x="3216274" y="-2530550"/>
            <a:ext cx="8975727" cy="1970383"/>
            <a:chOff x="0" y="0"/>
            <a:chExt cx="8975726" cy="1970382"/>
          </a:xfrm>
        </p:grpSpPr>
        <p:sp>
          <p:nvSpPr>
            <p:cNvPr id="394"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395"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96"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97"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98"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99"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0"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1"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2"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3"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4"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5"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6"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7"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8"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09"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10"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11"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412"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413"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414"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415"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416"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417"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418"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419"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420"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21"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22"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23"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24"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25"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26"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27"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429"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430"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431" name="Tekstikalvo + TP"/>
          <p:cNvSpPr txBox="1">
            <a:spLocks noGrp="1"/>
          </p:cNvSpPr>
          <p:nvPr>
            <p:ph type="title" hasCustomPrompt="1"/>
          </p:nvPr>
        </p:nvSpPr>
        <p:spPr>
          <a:prstGeom prst="rect">
            <a:avLst/>
          </a:prstGeom>
        </p:spPr>
        <p:txBody>
          <a:bodyPr/>
          <a:lstStyle>
            <a:lvl1pPr>
              <a:defRPr>
                <a:solidFill>
                  <a:srgbClr val="FFFFFF"/>
                </a:solidFill>
              </a:defRPr>
            </a:lvl1pPr>
          </a:lstStyle>
          <a:p>
            <a:r>
              <a:t>Tekstikalvo + TP</a:t>
            </a:r>
          </a:p>
        </p:txBody>
      </p:sp>
      <p:sp>
        <p:nvSpPr>
          <p:cNvPr id="432" name="Body Level One…"/>
          <p:cNvSpPr txBox="1">
            <a:spLocks noGrp="1"/>
          </p:cNvSpPr>
          <p:nvPr>
            <p:ph type="body" idx="1"/>
          </p:nvPr>
        </p:nvSpPr>
        <p:spPr>
          <a:prstGeom prst="rect">
            <a:avLst/>
          </a:prstGeom>
        </p:spPr>
        <p:txBody>
          <a:bodyPr/>
          <a:lstStyle>
            <a:lvl1pPr>
              <a:defRPr>
                <a:solidFill>
                  <a:srgbClr val="FFFFFF"/>
                </a:solidFill>
              </a:defRPr>
            </a:lvl1pPr>
            <a:lvl2pPr marL="515748" indent="-276571">
              <a:defRPr>
                <a:solidFill>
                  <a:srgbClr val="FFFFFF"/>
                </a:solidFill>
              </a:defRPr>
            </a:lvl2pPr>
            <a:lvl3pPr marL="788967" indent="-300029">
              <a:defRPr>
                <a:solidFill>
                  <a:srgbClr val="FFFFFF"/>
                </a:solidFill>
              </a:defRPr>
            </a:lvl3pPr>
            <a:lvl4pPr marL="1030262" indent="-300028">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33" name="Picture 8" descr="Picture 8"/>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43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ifti-fifti (musta lukittu)">
    <p:spTree>
      <p:nvGrpSpPr>
        <p:cNvPr id="1" name=""/>
        <p:cNvGrpSpPr/>
        <p:nvPr/>
      </p:nvGrpSpPr>
      <p:grpSpPr>
        <a:xfrm>
          <a:off x="0" y="0"/>
          <a:ext cx="0" cy="0"/>
          <a:chOff x="0" y="0"/>
          <a:chExt cx="0" cy="0"/>
        </a:xfrm>
      </p:grpSpPr>
      <p:grpSp>
        <p:nvGrpSpPr>
          <p:cNvPr id="475" name="Group 19"/>
          <p:cNvGrpSpPr/>
          <p:nvPr/>
        </p:nvGrpSpPr>
        <p:grpSpPr>
          <a:xfrm>
            <a:off x="3216274" y="-2530550"/>
            <a:ext cx="8975727" cy="1970383"/>
            <a:chOff x="0" y="0"/>
            <a:chExt cx="8975726" cy="1970382"/>
          </a:xfrm>
        </p:grpSpPr>
        <p:sp>
          <p:nvSpPr>
            <p:cNvPr id="441"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442"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3"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4"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5"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6"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7"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8"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49"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0"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1"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2"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3"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4"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5"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6"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7"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58"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459"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460"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461"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462"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463"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464"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465"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466"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467"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68"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69"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70"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71"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72"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473"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474"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476"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477"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478" name="Rectangle 12"/>
          <p:cNvSpPr/>
          <p:nvPr/>
        </p:nvSpPr>
        <p:spPr>
          <a:xfrm>
            <a:off x="0" y="0"/>
            <a:ext cx="6096000" cy="6858000"/>
          </a:xfrm>
          <a:prstGeom prst="rect">
            <a:avLst/>
          </a:prstGeom>
          <a:solidFill>
            <a:srgbClr val="000000"/>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479" name="Body Level One…"/>
          <p:cNvSpPr txBox="1">
            <a:spLocks noGrp="1"/>
          </p:cNvSpPr>
          <p:nvPr>
            <p:ph type="body" sz="quarter" idx="1" hasCustomPrompt="1"/>
          </p:nvPr>
        </p:nvSpPr>
        <p:spPr>
          <a:xfrm>
            <a:off x="515937" y="548679"/>
            <a:ext cx="4859340" cy="1440459"/>
          </a:xfrm>
          <a:prstGeom prst="rect">
            <a:avLst/>
          </a:prstGeom>
        </p:spPr>
        <p:txBody>
          <a:bodyPr/>
          <a:lstStyle>
            <a:lvl1pPr marL="0" indent="0">
              <a:lnSpc>
                <a:spcPct val="100000"/>
              </a:lnSpc>
              <a:spcBef>
                <a:spcPts val="0"/>
              </a:spcBef>
              <a:buSzTx/>
              <a:buFontTx/>
              <a:buNone/>
              <a:defRPr sz="2800">
                <a:solidFill>
                  <a:srgbClr val="FFFFFF"/>
                </a:solidFill>
                <a:latin typeface="Arial Black"/>
                <a:ea typeface="Arial Black"/>
                <a:cs typeface="Arial Black"/>
                <a:sym typeface="Arial Black"/>
              </a:defRPr>
            </a:lvl1pPr>
            <a:lvl2pPr marL="592650" indent="-592650">
              <a:lnSpc>
                <a:spcPct val="100000"/>
              </a:lnSpc>
              <a:spcBef>
                <a:spcPts val="0"/>
              </a:spcBef>
              <a:buFontTx/>
              <a:buChar char="•"/>
              <a:defRPr sz="2800">
                <a:solidFill>
                  <a:srgbClr val="FFFFFF"/>
                </a:solidFill>
                <a:latin typeface="Arial Black"/>
                <a:ea typeface="Arial Black"/>
                <a:cs typeface="Arial Black"/>
                <a:sym typeface="Arial Black"/>
              </a:defRPr>
            </a:lvl2pPr>
            <a:lvl3pPr marL="0" indent="0">
              <a:lnSpc>
                <a:spcPct val="100000"/>
              </a:lnSpc>
              <a:spcBef>
                <a:spcPts val="0"/>
              </a:spcBef>
              <a:buSzTx/>
              <a:buFontTx/>
              <a:buNone/>
              <a:defRPr sz="2800">
                <a:solidFill>
                  <a:srgbClr val="FFFFFF"/>
                </a:solidFill>
                <a:latin typeface="Arial Black"/>
                <a:ea typeface="Arial Black"/>
                <a:cs typeface="Arial Black"/>
                <a:sym typeface="Arial Black"/>
              </a:defRPr>
            </a:lvl3pPr>
            <a:lvl4pPr marL="0" indent="0">
              <a:lnSpc>
                <a:spcPct val="100000"/>
              </a:lnSpc>
              <a:spcBef>
                <a:spcPts val="0"/>
              </a:spcBef>
              <a:buSzTx/>
              <a:buFontTx/>
              <a:buNone/>
              <a:defRPr sz="2800">
                <a:solidFill>
                  <a:srgbClr val="FFFFFF"/>
                </a:solidFill>
                <a:latin typeface="Arial Black"/>
                <a:ea typeface="Arial Black"/>
                <a:cs typeface="Arial Black"/>
                <a:sym typeface="Arial Black"/>
              </a:defRPr>
            </a:lvl4pPr>
            <a:lvl5pPr marL="0" indent="0">
              <a:lnSpc>
                <a:spcPct val="100000"/>
              </a:lnSpc>
              <a:spcBef>
                <a:spcPts val="0"/>
              </a:spcBef>
              <a:buSzTx/>
              <a:buFontTx/>
              <a:buNone/>
              <a:defRPr sz="2800">
                <a:solidFill>
                  <a:srgbClr val="FFFFFF"/>
                </a:solidFill>
                <a:latin typeface="Arial Black"/>
                <a:ea typeface="Arial Black"/>
                <a:cs typeface="Arial Black"/>
                <a:sym typeface="Arial Black"/>
              </a:defRPr>
            </a:lvl5pPr>
          </a:lstStyle>
          <a:p>
            <a:r>
              <a:t>Fifti otsikko mustalla taustalla</a:t>
            </a:r>
          </a:p>
          <a:p>
            <a:pPr lvl="1"/>
            <a:endParaRPr/>
          </a:p>
          <a:p>
            <a:pPr lvl="2"/>
            <a:endParaRPr/>
          </a:p>
          <a:p>
            <a:pPr lvl="3"/>
            <a:endParaRPr/>
          </a:p>
          <a:p>
            <a:pPr lvl="4"/>
            <a:endParaRPr/>
          </a:p>
        </p:txBody>
      </p:sp>
      <p:sp>
        <p:nvSpPr>
          <p:cNvPr id="480" name="Text Placeholder 11"/>
          <p:cNvSpPr>
            <a:spLocks noGrp="1"/>
          </p:cNvSpPr>
          <p:nvPr>
            <p:ph type="body" sz="half" idx="21"/>
          </p:nvPr>
        </p:nvSpPr>
        <p:spPr>
          <a:xfrm>
            <a:off x="515936" y="1989138"/>
            <a:ext cx="4859341" cy="4320183"/>
          </a:xfrm>
          <a:prstGeom prst="rect">
            <a:avLst/>
          </a:prstGeom>
        </p:spPr>
        <p:txBody>
          <a:bodyPr/>
          <a:lstStyle/>
          <a:p>
            <a:pPr>
              <a:lnSpc>
                <a:spcPct val="100000"/>
              </a:lnSpc>
            </a:pPr>
            <a:endParaRPr/>
          </a:p>
        </p:txBody>
      </p:sp>
      <p:sp>
        <p:nvSpPr>
          <p:cNvPr id="481" name="Text Placeholder 8"/>
          <p:cNvSpPr>
            <a:spLocks noGrp="1"/>
          </p:cNvSpPr>
          <p:nvPr>
            <p:ph type="body" sz="quarter" idx="22" hasCustomPrompt="1"/>
          </p:nvPr>
        </p:nvSpPr>
        <p:spPr>
          <a:xfrm>
            <a:off x="6816725" y="548680"/>
            <a:ext cx="4859338" cy="1440459"/>
          </a:xfrm>
          <a:prstGeom prst="rect">
            <a:avLst/>
          </a:prstGeom>
        </p:spPr>
        <p:txBody>
          <a:bodyPr/>
          <a:lstStyle>
            <a:lvl1pPr marL="0" indent="0">
              <a:lnSpc>
                <a:spcPct val="100000"/>
              </a:lnSpc>
              <a:spcBef>
                <a:spcPts val="600"/>
              </a:spcBef>
              <a:buSzTx/>
              <a:buFontTx/>
              <a:buNone/>
              <a:defRPr sz="2800">
                <a:latin typeface="Arial Black"/>
                <a:ea typeface="Arial Black"/>
                <a:cs typeface="Arial Black"/>
                <a:sym typeface="Arial Black"/>
              </a:defRPr>
            </a:lvl1pPr>
          </a:lstStyle>
          <a:p>
            <a:r>
              <a:t>Fifti otsikko vaalealla taustalla</a:t>
            </a:r>
          </a:p>
        </p:txBody>
      </p:sp>
      <p:pic>
        <p:nvPicPr>
          <p:cNvPr id="482" name="Picture 10" descr="Picture 10"/>
          <p:cNvPicPr>
            <a:picLocks noChangeAspect="1"/>
          </p:cNvPicPr>
          <p:nvPr/>
        </p:nvPicPr>
        <p:blipFill>
          <a:blip r:embed="rId2"/>
          <a:stretch>
            <a:fillRect/>
          </a:stretch>
        </p:blipFill>
        <p:spPr>
          <a:xfrm>
            <a:off x="11073907" y="6489700"/>
            <a:ext cx="962518" cy="181154"/>
          </a:xfrm>
          <a:prstGeom prst="rect">
            <a:avLst/>
          </a:prstGeom>
          <a:ln w="12700">
            <a:miter lim="400000"/>
          </a:ln>
        </p:spPr>
      </p:pic>
      <p:sp>
        <p:nvSpPr>
          <p:cNvPr id="483" name="Text Placeholder 11"/>
          <p:cNvSpPr>
            <a:spLocks noGrp="1"/>
          </p:cNvSpPr>
          <p:nvPr>
            <p:ph type="body" sz="half" idx="23"/>
          </p:nvPr>
        </p:nvSpPr>
        <p:spPr>
          <a:xfrm>
            <a:off x="6816080" y="1989138"/>
            <a:ext cx="4859983" cy="4320183"/>
          </a:xfrm>
          <a:prstGeom prst="rect">
            <a:avLst/>
          </a:prstGeom>
        </p:spPr>
        <p:txBody>
          <a:bodyPr/>
          <a:lstStyle/>
          <a:p>
            <a:pPr>
              <a:lnSpc>
                <a:spcPct val="100000"/>
              </a:lnSpc>
            </a:pPr>
            <a:endParaRPr/>
          </a:p>
        </p:txBody>
      </p:sp>
      <p:sp>
        <p:nvSpPr>
          <p:cNvPr id="484"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ifiti-fifti 2 (musta lukittu)">
    <p:spTree>
      <p:nvGrpSpPr>
        <p:cNvPr id="1" name=""/>
        <p:cNvGrpSpPr/>
        <p:nvPr/>
      </p:nvGrpSpPr>
      <p:grpSpPr>
        <a:xfrm>
          <a:off x="0" y="0"/>
          <a:ext cx="0" cy="0"/>
          <a:chOff x="0" y="0"/>
          <a:chExt cx="0" cy="0"/>
        </a:xfrm>
      </p:grpSpPr>
      <p:grpSp>
        <p:nvGrpSpPr>
          <p:cNvPr id="525" name="Group 19"/>
          <p:cNvGrpSpPr/>
          <p:nvPr/>
        </p:nvGrpSpPr>
        <p:grpSpPr>
          <a:xfrm>
            <a:off x="3216274" y="-2530550"/>
            <a:ext cx="8975727" cy="1970383"/>
            <a:chOff x="0" y="0"/>
            <a:chExt cx="8975726" cy="1970382"/>
          </a:xfrm>
        </p:grpSpPr>
        <p:sp>
          <p:nvSpPr>
            <p:cNvPr id="491"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492"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3"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4"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5"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6"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7"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8"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99"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0"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1"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2"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3"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4"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5"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6"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7"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08"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509"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510"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511"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512"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513"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514"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515"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516"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517"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18"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19"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20"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21"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22"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23"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24"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526"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527"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528" name="Rectangle 1"/>
          <p:cNvSpPr/>
          <p:nvPr/>
        </p:nvSpPr>
        <p:spPr>
          <a:xfrm>
            <a:off x="6096000" y="0"/>
            <a:ext cx="6096000" cy="6858000"/>
          </a:xfrm>
          <a:prstGeom prst="rect">
            <a:avLst/>
          </a:prstGeom>
          <a:solidFill>
            <a:srgbClr val="000000"/>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529" name="Body Level One…"/>
          <p:cNvSpPr txBox="1">
            <a:spLocks noGrp="1"/>
          </p:cNvSpPr>
          <p:nvPr>
            <p:ph type="body" sz="quarter" idx="1"/>
          </p:nvPr>
        </p:nvSpPr>
        <p:spPr>
          <a:xfrm>
            <a:off x="515937" y="548679"/>
            <a:ext cx="4859340" cy="1248141"/>
          </a:xfrm>
          <a:prstGeom prst="rect">
            <a:avLst/>
          </a:prstGeom>
        </p:spPr>
        <p:txBody>
          <a:bodyPr/>
          <a:lstStyle>
            <a:lvl1pPr marL="0" indent="0">
              <a:lnSpc>
                <a:spcPct val="100000"/>
              </a:lnSpc>
              <a:spcBef>
                <a:spcPts val="0"/>
              </a:spcBef>
              <a:buSzTx/>
              <a:buFontTx/>
              <a:buNone/>
              <a:defRPr sz="2800">
                <a:latin typeface="Arial Black"/>
                <a:ea typeface="Arial Black"/>
                <a:cs typeface="Arial Black"/>
                <a:sym typeface="Arial Black"/>
              </a:defRPr>
            </a:lvl1pPr>
            <a:lvl2pPr marL="592650" indent="-592650">
              <a:lnSpc>
                <a:spcPct val="100000"/>
              </a:lnSpc>
              <a:spcBef>
                <a:spcPts val="0"/>
              </a:spcBef>
              <a:buFontTx/>
              <a:buChar char="•"/>
              <a:defRPr sz="2800">
                <a:latin typeface="Arial Black"/>
                <a:ea typeface="Arial Black"/>
                <a:cs typeface="Arial Black"/>
                <a:sym typeface="Arial Black"/>
              </a:defRPr>
            </a:lvl2pPr>
            <a:lvl3pPr marL="0" indent="0">
              <a:lnSpc>
                <a:spcPct val="100000"/>
              </a:lnSpc>
              <a:spcBef>
                <a:spcPts val="0"/>
              </a:spcBef>
              <a:buSzTx/>
              <a:buFontTx/>
              <a:buNone/>
              <a:defRPr sz="2800">
                <a:latin typeface="Arial Black"/>
                <a:ea typeface="Arial Black"/>
                <a:cs typeface="Arial Black"/>
                <a:sym typeface="Arial Black"/>
              </a:defRPr>
            </a:lvl3pPr>
            <a:lvl4pPr marL="0" indent="0">
              <a:lnSpc>
                <a:spcPct val="100000"/>
              </a:lnSpc>
              <a:spcBef>
                <a:spcPts val="0"/>
              </a:spcBef>
              <a:buSzTx/>
              <a:buFontTx/>
              <a:buNone/>
              <a:defRPr sz="2800">
                <a:latin typeface="Arial Black"/>
                <a:ea typeface="Arial Black"/>
                <a:cs typeface="Arial Black"/>
                <a:sym typeface="Arial Black"/>
              </a:defRPr>
            </a:lvl4pPr>
            <a:lvl5pPr marL="0" indent="0">
              <a:lnSpc>
                <a:spcPct val="100000"/>
              </a:lnSpc>
              <a:spcBef>
                <a:spcPts val="0"/>
              </a:spcBef>
              <a:buSzTx/>
              <a:buFontTx/>
              <a:buNone/>
              <a:defRPr sz="2800">
                <a:latin typeface="Arial Black"/>
                <a:ea typeface="Arial Black"/>
                <a:cs typeface="Arial Black"/>
                <a:sym typeface="Arial Black"/>
              </a:defRPr>
            </a:lvl5pPr>
          </a:lstStyle>
          <a:p>
            <a:r>
              <a:t>Body Level One</a:t>
            </a:r>
          </a:p>
          <a:p>
            <a:pPr lvl="1"/>
            <a:r>
              <a:t>Body Level Two</a:t>
            </a:r>
          </a:p>
          <a:p>
            <a:pPr lvl="2"/>
            <a:r>
              <a:t>Body Level Three</a:t>
            </a:r>
          </a:p>
          <a:p>
            <a:pPr lvl="3"/>
            <a:r>
              <a:t>Body Level Four</a:t>
            </a:r>
          </a:p>
          <a:p>
            <a:pPr lvl="4"/>
            <a:r>
              <a:t>Body Level Five</a:t>
            </a:r>
          </a:p>
        </p:txBody>
      </p:sp>
      <p:sp>
        <p:nvSpPr>
          <p:cNvPr id="530" name="Text Placeholder 11"/>
          <p:cNvSpPr>
            <a:spLocks noGrp="1"/>
          </p:cNvSpPr>
          <p:nvPr>
            <p:ph type="body" sz="half" idx="21"/>
          </p:nvPr>
        </p:nvSpPr>
        <p:spPr>
          <a:xfrm>
            <a:off x="515936" y="1989138"/>
            <a:ext cx="4859341" cy="4320183"/>
          </a:xfrm>
          <a:prstGeom prst="rect">
            <a:avLst/>
          </a:prstGeom>
        </p:spPr>
        <p:txBody>
          <a:bodyPr/>
          <a:lstStyle/>
          <a:p>
            <a:pPr>
              <a:lnSpc>
                <a:spcPct val="100000"/>
              </a:lnSpc>
            </a:pPr>
            <a:endParaRPr/>
          </a:p>
        </p:txBody>
      </p:sp>
      <p:pic>
        <p:nvPicPr>
          <p:cNvPr id="531" name="Picture 10" descr="Picture 10"/>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532" name="Tekstin paikkamerkki 6"/>
          <p:cNvSpPr>
            <a:spLocks noGrp="1"/>
          </p:cNvSpPr>
          <p:nvPr>
            <p:ph type="body" sz="quarter" idx="22"/>
          </p:nvPr>
        </p:nvSpPr>
        <p:spPr>
          <a:xfrm>
            <a:off x="6816080" y="548678"/>
            <a:ext cx="4859983" cy="1248143"/>
          </a:xfrm>
          <a:prstGeom prst="rect">
            <a:avLst/>
          </a:prstGeom>
        </p:spPr>
        <p:txBody>
          <a:bodyPr/>
          <a:lstStyle/>
          <a:p>
            <a:pPr>
              <a:lnSpc>
                <a:spcPct val="100000"/>
              </a:lnSpc>
            </a:pPr>
            <a:endParaRPr/>
          </a:p>
        </p:txBody>
      </p:sp>
      <p:sp>
        <p:nvSpPr>
          <p:cNvPr id="533" name="Text Placeholder 11"/>
          <p:cNvSpPr>
            <a:spLocks noGrp="1"/>
          </p:cNvSpPr>
          <p:nvPr>
            <p:ph type="body" sz="half" idx="23"/>
          </p:nvPr>
        </p:nvSpPr>
        <p:spPr>
          <a:xfrm>
            <a:off x="6816080" y="1989138"/>
            <a:ext cx="4859983" cy="4320183"/>
          </a:xfrm>
          <a:prstGeom prst="rect">
            <a:avLst/>
          </a:prstGeom>
        </p:spPr>
        <p:txBody>
          <a:bodyPr/>
          <a:lstStyle/>
          <a:p>
            <a:pPr>
              <a:lnSpc>
                <a:spcPct val="100000"/>
              </a:lnSpc>
            </a:pPr>
            <a:endParaRPr/>
          </a:p>
        </p:txBody>
      </p:sp>
      <p:sp>
        <p:nvSpPr>
          <p:cNvPr id="534"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uettelo VP">
    <p:spTree>
      <p:nvGrpSpPr>
        <p:cNvPr id="1" name=""/>
        <p:cNvGrpSpPr/>
        <p:nvPr/>
      </p:nvGrpSpPr>
      <p:grpSpPr>
        <a:xfrm>
          <a:off x="0" y="0"/>
          <a:ext cx="0" cy="0"/>
          <a:chOff x="0" y="0"/>
          <a:chExt cx="0" cy="0"/>
        </a:xfrm>
      </p:grpSpPr>
      <p:sp>
        <p:nvSpPr>
          <p:cNvPr id="541" name="Title Text"/>
          <p:cNvSpPr txBox="1">
            <a:spLocks noGrp="1"/>
          </p:cNvSpPr>
          <p:nvPr>
            <p:ph type="title"/>
          </p:nvPr>
        </p:nvSpPr>
        <p:spPr>
          <a:xfrm>
            <a:off x="1055687" y="548679"/>
            <a:ext cx="10080626" cy="1078367"/>
          </a:xfrm>
          <a:prstGeom prst="rect">
            <a:avLst/>
          </a:prstGeom>
        </p:spPr>
        <p:txBody>
          <a:bodyPr/>
          <a:lstStyle/>
          <a:p>
            <a:r>
              <a:t>Title Text</a:t>
            </a:r>
          </a:p>
        </p:txBody>
      </p:sp>
      <p:sp>
        <p:nvSpPr>
          <p:cNvPr id="542" name="Body Level One…"/>
          <p:cNvSpPr txBox="1">
            <a:spLocks noGrp="1"/>
          </p:cNvSpPr>
          <p:nvPr>
            <p:ph type="body" sz="quarter" idx="1"/>
          </p:nvPr>
        </p:nvSpPr>
        <p:spPr>
          <a:xfrm>
            <a:off x="1775804" y="1605093"/>
            <a:ext cx="9360510" cy="768087"/>
          </a:xfrm>
          <a:prstGeom prst="rect">
            <a:avLst/>
          </a:prstGeom>
        </p:spPr>
        <p:txBody>
          <a:bodyPr anchor="ctr"/>
          <a:lstStyle>
            <a:lvl1pPr marL="0" indent="0">
              <a:lnSpc>
                <a:spcPct val="100000"/>
              </a:lnSpc>
              <a:buSzTx/>
              <a:buFontTx/>
              <a:buNone/>
            </a:lvl1pPr>
            <a:lvl2pPr marL="515748" indent="-276571">
              <a:lnSpc>
                <a:spcPct val="100000"/>
              </a:lnSpc>
              <a:buFontTx/>
            </a:lvl2pPr>
            <a:lvl3pPr marL="753513" indent="-266692">
              <a:lnSpc>
                <a:spcPct val="100000"/>
              </a:lnSpc>
              <a:buFontTx/>
            </a:lvl3pPr>
            <a:lvl4pPr marL="999042" indent="-266693">
              <a:lnSpc>
                <a:spcPct val="100000"/>
              </a:lnSpc>
              <a:buFontTx/>
            </a:lvl4pPr>
            <a:lvl5pPr marL="0" indent="0">
              <a:lnSpc>
                <a:spcPct val="10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543" name="Text Placeholder 33"/>
          <p:cNvSpPr>
            <a:spLocks noGrp="1"/>
          </p:cNvSpPr>
          <p:nvPr>
            <p:ph type="body" sz="quarter" idx="21"/>
          </p:nvPr>
        </p:nvSpPr>
        <p:spPr>
          <a:xfrm>
            <a:off x="1774825" y="2506683"/>
            <a:ext cx="9361490" cy="766401"/>
          </a:xfrm>
          <a:prstGeom prst="rect">
            <a:avLst/>
          </a:prstGeom>
        </p:spPr>
        <p:txBody>
          <a:bodyPr anchor="ctr"/>
          <a:lstStyle/>
          <a:p>
            <a:pPr>
              <a:lnSpc>
                <a:spcPct val="100000"/>
              </a:lnSpc>
            </a:pPr>
            <a:endParaRPr/>
          </a:p>
        </p:txBody>
      </p:sp>
      <p:sp>
        <p:nvSpPr>
          <p:cNvPr id="544" name="Text Placeholder 33"/>
          <p:cNvSpPr>
            <a:spLocks noGrp="1"/>
          </p:cNvSpPr>
          <p:nvPr>
            <p:ph type="body" sz="quarter" idx="22"/>
          </p:nvPr>
        </p:nvSpPr>
        <p:spPr>
          <a:xfrm>
            <a:off x="1775803" y="3406585"/>
            <a:ext cx="9360512" cy="766401"/>
          </a:xfrm>
          <a:prstGeom prst="rect">
            <a:avLst/>
          </a:prstGeom>
        </p:spPr>
        <p:txBody>
          <a:bodyPr anchor="ctr"/>
          <a:lstStyle/>
          <a:p>
            <a:pPr>
              <a:lnSpc>
                <a:spcPct val="100000"/>
              </a:lnSpc>
            </a:pPr>
            <a:endParaRPr/>
          </a:p>
        </p:txBody>
      </p:sp>
      <p:sp>
        <p:nvSpPr>
          <p:cNvPr id="545" name="Text Placeholder 33"/>
          <p:cNvSpPr>
            <a:spLocks noGrp="1"/>
          </p:cNvSpPr>
          <p:nvPr>
            <p:ph type="body" sz="quarter" idx="23"/>
          </p:nvPr>
        </p:nvSpPr>
        <p:spPr>
          <a:xfrm>
            <a:off x="1774824" y="4306487"/>
            <a:ext cx="9361490" cy="766401"/>
          </a:xfrm>
          <a:prstGeom prst="rect">
            <a:avLst/>
          </a:prstGeom>
        </p:spPr>
        <p:txBody>
          <a:bodyPr anchor="ctr"/>
          <a:lstStyle/>
          <a:p>
            <a:pPr>
              <a:lnSpc>
                <a:spcPct val="100000"/>
              </a:lnSpc>
            </a:pPr>
            <a:endParaRPr/>
          </a:p>
        </p:txBody>
      </p:sp>
      <p:sp>
        <p:nvSpPr>
          <p:cNvPr id="546" name="Text Placeholder 33"/>
          <p:cNvSpPr>
            <a:spLocks noGrp="1"/>
          </p:cNvSpPr>
          <p:nvPr>
            <p:ph type="body" sz="quarter" idx="24"/>
          </p:nvPr>
        </p:nvSpPr>
        <p:spPr>
          <a:xfrm>
            <a:off x="1774824" y="5206388"/>
            <a:ext cx="9361490" cy="766401"/>
          </a:xfrm>
          <a:prstGeom prst="rect">
            <a:avLst/>
          </a:prstGeom>
        </p:spPr>
        <p:txBody>
          <a:bodyPr anchor="ctr"/>
          <a:lstStyle/>
          <a:p>
            <a:pPr>
              <a:lnSpc>
                <a:spcPct val="100000"/>
              </a:lnSpc>
            </a:pPr>
            <a:endParaRPr/>
          </a:p>
        </p:txBody>
      </p:sp>
      <p:sp>
        <p:nvSpPr>
          <p:cNvPr id="5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luettelo TP">
    <p:bg>
      <p:bgPr>
        <a:solidFill>
          <a:srgbClr val="000000"/>
        </a:solidFill>
        <a:effectLst/>
      </p:bgPr>
    </p:bg>
    <p:spTree>
      <p:nvGrpSpPr>
        <p:cNvPr id="1" name=""/>
        <p:cNvGrpSpPr/>
        <p:nvPr/>
      </p:nvGrpSpPr>
      <p:grpSpPr>
        <a:xfrm>
          <a:off x="0" y="0"/>
          <a:ext cx="0" cy="0"/>
          <a:chOff x="0" y="0"/>
          <a:chExt cx="0" cy="0"/>
        </a:xfrm>
      </p:grpSpPr>
      <p:grpSp>
        <p:nvGrpSpPr>
          <p:cNvPr id="588" name="Group 19"/>
          <p:cNvGrpSpPr/>
          <p:nvPr/>
        </p:nvGrpSpPr>
        <p:grpSpPr>
          <a:xfrm>
            <a:off x="3216274" y="-2530550"/>
            <a:ext cx="8975727" cy="1970383"/>
            <a:chOff x="0" y="0"/>
            <a:chExt cx="8975726" cy="1970382"/>
          </a:xfrm>
        </p:grpSpPr>
        <p:sp>
          <p:nvSpPr>
            <p:cNvPr id="554"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555"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56"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57"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58"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59"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0"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1"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2"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3"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4"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5"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6"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7"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8"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69"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70"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71"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572"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573"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574"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575"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576"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577"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578"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579"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580"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81"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82"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83"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84"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85"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586"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587"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589"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590"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591" name="Picture 10" descr="Picture 10"/>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592" name="Title Text"/>
          <p:cNvSpPr txBox="1">
            <a:spLocks noGrp="1"/>
          </p:cNvSpPr>
          <p:nvPr>
            <p:ph type="title"/>
          </p:nvPr>
        </p:nvSpPr>
        <p:spPr>
          <a:xfrm>
            <a:off x="1055687" y="548679"/>
            <a:ext cx="10080626" cy="1078367"/>
          </a:xfrm>
          <a:prstGeom prst="rect">
            <a:avLst/>
          </a:prstGeom>
        </p:spPr>
        <p:txBody>
          <a:bodyPr/>
          <a:lstStyle>
            <a:lvl1pPr>
              <a:defRPr>
                <a:solidFill>
                  <a:srgbClr val="FFFFFF"/>
                </a:solidFill>
              </a:defRPr>
            </a:lvl1pPr>
          </a:lstStyle>
          <a:p>
            <a:r>
              <a:t>Title Text</a:t>
            </a:r>
          </a:p>
        </p:txBody>
      </p:sp>
      <p:sp>
        <p:nvSpPr>
          <p:cNvPr id="593" name="Body Level One…"/>
          <p:cNvSpPr txBox="1">
            <a:spLocks noGrp="1"/>
          </p:cNvSpPr>
          <p:nvPr>
            <p:ph type="body" sz="quarter" idx="1"/>
          </p:nvPr>
        </p:nvSpPr>
        <p:spPr>
          <a:xfrm>
            <a:off x="1775804" y="1605093"/>
            <a:ext cx="9360510" cy="768087"/>
          </a:xfrm>
          <a:prstGeom prst="rect">
            <a:avLst/>
          </a:prstGeom>
        </p:spPr>
        <p:txBody>
          <a:bodyPr anchor="ctr"/>
          <a:lstStyle>
            <a:lvl1pPr marL="0" indent="0">
              <a:lnSpc>
                <a:spcPct val="100000"/>
              </a:lnSpc>
              <a:buSzTx/>
              <a:buFontTx/>
              <a:buNone/>
              <a:defRPr>
                <a:solidFill>
                  <a:srgbClr val="FFFFFF"/>
                </a:solidFill>
              </a:defRPr>
            </a:lvl1pPr>
            <a:lvl2pPr marL="515748" indent="-276571">
              <a:lnSpc>
                <a:spcPct val="100000"/>
              </a:lnSpc>
              <a:buFontTx/>
              <a:defRPr>
                <a:solidFill>
                  <a:srgbClr val="FFFFFF"/>
                </a:solidFill>
              </a:defRPr>
            </a:lvl2pPr>
            <a:lvl3pPr marL="753513" indent="-266692">
              <a:lnSpc>
                <a:spcPct val="100000"/>
              </a:lnSpc>
              <a:buFontTx/>
              <a:defRPr>
                <a:solidFill>
                  <a:srgbClr val="FFFFFF"/>
                </a:solidFill>
              </a:defRPr>
            </a:lvl3pPr>
            <a:lvl4pPr marL="999042" indent="-266693">
              <a:lnSpc>
                <a:spcPct val="100000"/>
              </a:lnSpc>
              <a:buFontTx/>
              <a:defRPr>
                <a:solidFill>
                  <a:srgbClr val="FFFFFF"/>
                </a:solidFill>
              </a:defRPr>
            </a:lvl4pPr>
            <a:lvl5pPr marL="0" indent="0">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3"/>
          <p:cNvSpPr>
            <a:spLocks noGrp="1"/>
          </p:cNvSpPr>
          <p:nvPr>
            <p:ph type="body" sz="quarter" idx="21"/>
          </p:nvPr>
        </p:nvSpPr>
        <p:spPr>
          <a:xfrm>
            <a:off x="1774825" y="2506683"/>
            <a:ext cx="9361490" cy="766401"/>
          </a:xfrm>
          <a:prstGeom prst="rect">
            <a:avLst/>
          </a:prstGeom>
        </p:spPr>
        <p:txBody>
          <a:bodyPr anchor="ctr"/>
          <a:lstStyle/>
          <a:p>
            <a:pPr>
              <a:lnSpc>
                <a:spcPct val="100000"/>
              </a:lnSpc>
            </a:pPr>
            <a:endParaRPr/>
          </a:p>
        </p:txBody>
      </p:sp>
      <p:sp>
        <p:nvSpPr>
          <p:cNvPr id="595" name="Text Placeholder 33"/>
          <p:cNvSpPr>
            <a:spLocks noGrp="1"/>
          </p:cNvSpPr>
          <p:nvPr>
            <p:ph type="body" sz="quarter" idx="22"/>
          </p:nvPr>
        </p:nvSpPr>
        <p:spPr>
          <a:xfrm>
            <a:off x="1775803" y="3406585"/>
            <a:ext cx="9360512" cy="766401"/>
          </a:xfrm>
          <a:prstGeom prst="rect">
            <a:avLst/>
          </a:prstGeom>
        </p:spPr>
        <p:txBody>
          <a:bodyPr anchor="ctr"/>
          <a:lstStyle/>
          <a:p>
            <a:pPr>
              <a:lnSpc>
                <a:spcPct val="100000"/>
              </a:lnSpc>
            </a:pPr>
            <a:endParaRPr/>
          </a:p>
        </p:txBody>
      </p:sp>
      <p:sp>
        <p:nvSpPr>
          <p:cNvPr id="596" name="Text Placeholder 33"/>
          <p:cNvSpPr>
            <a:spLocks noGrp="1"/>
          </p:cNvSpPr>
          <p:nvPr>
            <p:ph type="body" sz="quarter" idx="23"/>
          </p:nvPr>
        </p:nvSpPr>
        <p:spPr>
          <a:xfrm>
            <a:off x="1774824" y="4306487"/>
            <a:ext cx="9361490" cy="766401"/>
          </a:xfrm>
          <a:prstGeom prst="rect">
            <a:avLst/>
          </a:prstGeom>
        </p:spPr>
        <p:txBody>
          <a:bodyPr anchor="ctr"/>
          <a:lstStyle/>
          <a:p>
            <a:pPr>
              <a:lnSpc>
                <a:spcPct val="100000"/>
              </a:lnSpc>
            </a:pPr>
            <a:endParaRPr/>
          </a:p>
        </p:txBody>
      </p:sp>
      <p:sp>
        <p:nvSpPr>
          <p:cNvPr id="597" name="Text Placeholder 33"/>
          <p:cNvSpPr>
            <a:spLocks noGrp="1"/>
          </p:cNvSpPr>
          <p:nvPr>
            <p:ph type="body" sz="quarter" idx="24"/>
          </p:nvPr>
        </p:nvSpPr>
        <p:spPr>
          <a:xfrm>
            <a:off x="1774824" y="5206388"/>
            <a:ext cx="9361490" cy="766401"/>
          </a:xfrm>
          <a:prstGeom prst="rect">
            <a:avLst/>
          </a:prstGeom>
        </p:spPr>
        <p:txBody>
          <a:bodyPr anchor="ctr"/>
          <a:lstStyle/>
          <a:p>
            <a:pPr>
              <a:lnSpc>
                <a:spcPct val="100000"/>
              </a:lnSpc>
            </a:pPr>
            <a:endParaRPr/>
          </a:p>
        </p:txBody>
      </p:sp>
      <p:sp>
        <p:nvSpPr>
          <p:cNvPr id="59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Graafi">
    <p:spTree>
      <p:nvGrpSpPr>
        <p:cNvPr id="1" name=""/>
        <p:cNvGrpSpPr/>
        <p:nvPr/>
      </p:nvGrpSpPr>
      <p:grpSpPr>
        <a:xfrm>
          <a:off x="0" y="0"/>
          <a:ext cx="0" cy="0"/>
          <a:chOff x="0" y="0"/>
          <a:chExt cx="0" cy="0"/>
        </a:xfrm>
      </p:grpSpPr>
      <p:sp>
        <p:nvSpPr>
          <p:cNvPr id="605" name="Title Text"/>
          <p:cNvSpPr txBox="1">
            <a:spLocks noGrp="1"/>
          </p:cNvSpPr>
          <p:nvPr>
            <p:ph type="title"/>
          </p:nvPr>
        </p:nvSpPr>
        <p:spPr>
          <a:xfrm>
            <a:off x="1055687" y="548679"/>
            <a:ext cx="10080626" cy="864098"/>
          </a:xfrm>
          <a:prstGeom prst="rect">
            <a:avLst/>
          </a:prstGeom>
        </p:spPr>
        <p:txBody>
          <a:bodyPr/>
          <a:lstStyle/>
          <a:p>
            <a:r>
              <a:t>Title Text</a:t>
            </a:r>
          </a:p>
        </p:txBody>
      </p:sp>
      <p:sp>
        <p:nvSpPr>
          <p:cNvPr id="606" name="Body Level One…"/>
          <p:cNvSpPr txBox="1">
            <a:spLocks noGrp="1"/>
          </p:cNvSpPr>
          <p:nvPr>
            <p:ph type="body" idx="1"/>
          </p:nvPr>
        </p:nvSpPr>
        <p:spPr>
          <a:xfrm>
            <a:off x="1055687" y="1508786"/>
            <a:ext cx="10080626" cy="4415765"/>
          </a:xfrm>
          <a:prstGeom prst="rect">
            <a:avLst/>
          </a:prstGeom>
        </p:spPr>
        <p:txBody>
          <a:bodyPr/>
          <a:lstStyle>
            <a:lvl1pPr>
              <a:lnSpc>
                <a:spcPct val="100000"/>
              </a:lnSpc>
            </a:lvl1pPr>
            <a:lvl2pPr marL="515748" indent="-276571">
              <a:lnSpc>
                <a:spcPct val="100000"/>
              </a:lnSpc>
            </a:lvl2pPr>
            <a:lvl3pPr marL="786849" indent="-300029">
              <a:lnSpc>
                <a:spcPct val="100000"/>
              </a:lnSpc>
            </a:lvl3pPr>
            <a:lvl4pPr marL="1032377" indent="-300028">
              <a:lnSpc>
                <a:spcPct val="100000"/>
              </a:lnSpc>
            </a:lvl4pPr>
            <a:lvl5pPr marL="0" indent="0">
              <a:lnSpc>
                <a:spcPct val="100000"/>
              </a:lnSpc>
              <a:buSzTx/>
              <a:buNone/>
            </a:lvl5pPr>
          </a:lstStyle>
          <a:p>
            <a:r>
              <a:t>Body Level One</a:t>
            </a:r>
          </a:p>
          <a:p>
            <a:pPr lvl="1"/>
            <a:r>
              <a:t>Body Level Two</a:t>
            </a:r>
          </a:p>
          <a:p>
            <a:pPr lvl="2"/>
            <a:r>
              <a:t>Body Level Three</a:t>
            </a:r>
          </a:p>
          <a:p>
            <a:pPr lvl="3"/>
            <a:r>
              <a:t>Body Level Four</a:t>
            </a:r>
          </a:p>
          <a:p>
            <a:pPr lvl="4"/>
            <a:r>
              <a:t>Body Level Five</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Mustapohjainen graafi">
    <p:bg>
      <p:bgPr>
        <a:solidFill>
          <a:srgbClr val="000000"/>
        </a:solidFill>
        <a:effectLst/>
      </p:bgPr>
    </p:bg>
    <p:spTree>
      <p:nvGrpSpPr>
        <p:cNvPr id="1" name=""/>
        <p:cNvGrpSpPr/>
        <p:nvPr/>
      </p:nvGrpSpPr>
      <p:grpSpPr>
        <a:xfrm>
          <a:off x="0" y="0"/>
          <a:ext cx="0" cy="0"/>
          <a:chOff x="0" y="0"/>
          <a:chExt cx="0" cy="0"/>
        </a:xfrm>
      </p:grpSpPr>
      <p:grpSp>
        <p:nvGrpSpPr>
          <p:cNvPr id="648" name="Group 19"/>
          <p:cNvGrpSpPr/>
          <p:nvPr/>
        </p:nvGrpSpPr>
        <p:grpSpPr>
          <a:xfrm>
            <a:off x="3216274" y="-2530550"/>
            <a:ext cx="8975727" cy="1970383"/>
            <a:chOff x="0" y="0"/>
            <a:chExt cx="8975726" cy="1970382"/>
          </a:xfrm>
        </p:grpSpPr>
        <p:sp>
          <p:nvSpPr>
            <p:cNvPr id="614"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615"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16"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17"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18"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19"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0"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1"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2"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3"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4"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5"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6"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7"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8"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29"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30"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31"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632"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633"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634"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635"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636"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637"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638"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639"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640"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641"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642"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643"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644"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645"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646"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647"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649"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650"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651" name="Title Text"/>
          <p:cNvSpPr txBox="1">
            <a:spLocks noGrp="1"/>
          </p:cNvSpPr>
          <p:nvPr>
            <p:ph type="title"/>
          </p:nvPr>
        </p:nvSpPr>
        <p:spPr>
          <a:xfrm>
            <a:off x="1055687" y="548679"/>
            <a:ext cx="10080626" cy="886344"/>
          </a:xfrm>
          <a:prstGeom prst="rect">
            <a:avLst/>
          </a:prstGeom>
        </p:spPr>
        <p:txBody>
          <a:bodyPr/>
          <a:lstStyle>
            <a:lvl1pPr>
              <a:defRPr>
                <a:solidFill>
                  <a:srgbClr val="FFFFFF"/>
                </a:solidFill>
              </a:defRPr>
            </a:lvl1pPr>
          </a:lstStyle>
          <a:p>
            <a:r>
              <a:t>Title Text</a:t>
            </a:r>
          </a:p>
        </p:txBody>
      </p:sp>
      <p:sp>
        <p:nvSpPr>
          <p:cNvPr id="652" name="Body Level One…"/>
          <p:cNvSpPr txBox="1">
            <a:spLocks noGrp="1"/>
          </p:cNvSpPr>
          <p:nvPr>
            <p:ph type="body" idx="1"/>
          </p:nvPr>
        </p:nvSpPr>
        <p:spPr>
          <a:xfrm>
            <a:off x="1055687" y="1509185"/>
            <a:ext cx="10078579" cy="4607984"/>
          </a:xfrm>
          <a:prstGeom prst="rect">
            <a:avLst/>
          </a:prstGeom>
        </p:spPr>
        <p:txBody>
          <a:bodyPr/>
          <a:lstStyle>
            <a:lvl1pPr>
              <a:lnSpc>
                <a:spcPct val="100000"/>
              </a:lnSpc>
            </a:lvl1pPr>
            <a:lvl2pPr marL="515748" indent="-276571">
              <a:lnSpc>
                <a:spcPct val="100000"/>
              </a:lnSpc>
            </a:lvl2pPr>
            <a:lvl3pPr marL="786849" indent="-300029">
              <a:lnSpc>
                <a:spcPct val="100000"/>
              </a:lnSpc>
            </a:lvl3pPr>
            <a:lvl4pPr marL="1032377" indent="-300028">
              <a:lnSpc>
                <a:spcPct val="100000"/>
              </a:lnSpc>
            </a:lvl4pPr>
            <a:lvl5pPr marL="0" indent="0">
              <a:lnSpc>
                <a:spcPct val="100000"/>
              </a:lnSpc>
              <a:buSzTx/>
              <a:buNone/>
            </a:lvl5pPr>
          </a:lstStyle>
          <a:p>
            <a:r>
              <a:t>Body Level One</a:t>
            </a:r>
          </a:p>
          <a:p>
            <a:pPr lvl="1"/>
            <a:r>
              <a:t>Body Level Two</a:t>
            </a:r>
          </a:p>
          <a:p>
            <a:pPr lvl="2"/>
            <a:r>
              <a:t>Body Level Three</a:t>
            </a:r>
          </a:p>
          <a:p>
            <a:pPr lvl="3"/>
            <a:r>
              <a:t>Body Level Four</a:t>
            </a:r>
          </a:p>
          <a:p>
            <a:pPr lvl="4"/>
            <a:r>
              <a:t>Body Level Five</a:t>
            </a:r>
          </a:p>
        </p:txBody>
      </p:sp>
      <p:pic>
        <p:nvPicPr>
          <p:cNvPr id="653" name="Picture 7" descr="Picture 7"/>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65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Graafi">
    <p:spTree>
      <p:nvGrpSpPr>
        <p:cNvPr id="1" name=""/>
        <p:cNvGrpSpPr/>
        <p:nvPr/>
      </p:nvGrpSpPr>
      <p:grpSpPr>
        <a:xfrm>
          <a:off x="0" y="0"/>
          <a:ext cx="0" cy="0"/>
          <a:chOff x="0" y="0"/>
          <a:chExt cx="0" cy="0"/>
        </a:xfrm>
      </p:grpSpPr>
      <p:sp>
        <p:nvSpPr>
          <p:cNvPr id="661" name="Title Text"/>
          <p:cNvSpPr txBox="1">
            <a:spLocks noGrp="1"/>
          </p:cNvSpPr>
          <p:nvPr>
            <p:ph type="title"/>
          </p:nvPr>
        </p:nvSpPr>
        <p:spPr>
          <a:xfrm>
            <a:off x="1055687" y="548679"/>
            <a:ext cx="10080626" cy="886344"/>
          </a:xfrm>
          <a:prstGeom prst="rect">
            <a:avLst/>
          </a:prstGeom>
        </p:spPr>
        <p:txBody>
          <a:bodyPr/>
          <a:lstStyle/>
          <a:p>
            <a:r>
              <a:t>Title Text</a:t>
            </a:r>
          </a:p>
        </p:txBody>
      </p:sp>
      <p:sp>
        <p:nvSpPr>
          <p:cNvPr id="662" name="Body Level One…"/>
          <p:cNvSpPr txBox="1">
            <a:spLocks noGrp="1"/>
          </p:cNvSpPr>
          <p:nvPr>
            <p:ph type="body" idx="1"/>
          </p:nvPr>
        </p:nvSpPr>
        <p:spPr>
          <a:xfrm>
            <a:off x="1055687" y="1509185"/>
            <a:ext cx="10080626" cy="4607984"/>
          </a:xfrm>
          <a:prstGeom prst="rect">
            <a:avLst/>
          </a:prstGeom>
        </p:spPr>
        <p:txBody>
          <a:bodyPr/>
          <a:lstStyle>
            <a:lvl1pPr>
              <a:lnSpc>
                <a:spcPct val="100000"/>
              </a:lnSpc>
            </a:lvl1pPr>
            <a:lvl2pPr marL="515748" indent="-276571">
              <a:lnSpc>
                <a:spcPct val="100000"/>
              </a:lnSpc>
            </a:lvl2pPr>
            <a:lvl3pPr marL="786849" indent="-300029">
              <a:lnSpc>
                <a:spcPct val="100000"/>
              </a:lnSpc>
            </a:lvl3pPr>
            <a:lvl4pPr marL="1032377" indent="-300028">
              <a:lnSpc>
                <a:spcPct val="100000"/>
              </a:lnSpc>
            </a:lvl4pPr>
            <a:lvl5pPr marL="0" indent="0">
              <a:lnSpc>
                <a:spcPct val="100000"/>
              </a:lnSpc>
              <a:buSzTx/>
              <a:buNone/>
            </a:lvl5pPr>
          </a:lstStyle>
          <a:p>
            <a:r>
              <a:t>Body Level One</a:t>
            </a:r>
          </a:p>
          <a:p>
            <a:pPr lvl="1"/>
            <a:r>
              <a:t>Body Level Two</a:t>
            </a:r>
          </a:p>
          <a:p>
            <a:pPr lvl="2"/>
            <a:r>
              <a:t>Body Level Three</a:t>
            </a:r>
          </a:p>
          <a:p>
            <a:pPr lvl="3"/>
            <a:r>
              <a:t>Body Level Four</a:t>
            </a:r>
          </a:p>
          <a:p>
            <a:pPr lvl="4"/>
            <a:r>
              <a:t>Body Level Five</a:t>
            </a:r>
          </a:p>
        </p:txBody>
      </p:sp>
      <p:sp>
        <p:nvSpPr>
          <p:cNvPr id="6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Perustekstisivu">
    <p:spTree>
      <p:nvGrpSpPr>
        <p:cNvPr id="1" name=""/>
        <p:cNvGrpSpPr/>
        <p:nvPr/>
      </p:nvGrpSpPr>
      <p:grpSpPr>
        <a:xfrm>
          <a:off x="0" y="0"/>
          <a:ext cx="0" cy="0"/>
          <a:chOff x="0" y="0"/>
          <a:chExt cx="0" cy="0"/>
        </a:xfrm>
      </p:grpSpPr>
      <p:pic>
        <p:nvPicPr>
          <p:cNvPr id="67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671"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672" name="Body Level One…"/>
          <p:cNvSpPr txBox="1">
            <a:spLocks noGrp="1"/>
          </p:cNvSpPr>
          <p:nvPr>
            <p:ph type="body" idx="1" hasCustomPrompt="1"/>
          </p:nvPr>
        </p:nvSpPr>
        <p:spPr>
          <a:xfrm>
            <a:off x="623391" y="1604797"/>
            <a:ext cx="10945218" cy="4416491"/>
          </a:xfrm>
          <a:prstGeom prst="rect">
            <a:avLst/>
          </a:prstGeom>
        </p:spPr>
        <p:txBody>
          <a:bodyPr lIns="0" tIns="0" rIns="0" bIns="0"/>
          <a:lstStyle>
            <a:lvl1pPr>
              <a:lnSpc>
                <a:spcPct val="100000"/>
              </a:lnSpc>
            </a:lvl1pPr>
            <a:lvl2pPr marL="515748" indent="-276571">
              <a:lnSpc>
                <a:spcPct val="100000"/>
              </a:lnSpc>
            </a:lvl2pPr>
            <a:lvl3pPr marL="786849" indent="-300029">
              <a:lnSpc>
                <a:spcPct val="100000"/>
              </a:lnSpc>
            </a:lvl3pPr>
            <a:lvl4pPr marL="1032377" indent="-300028">
              <a:lnSpc>
                <a:spcPct val="100000"/>
              </a:lnSpc>
            </a:lvl4pPr>
            <a:lvl5pPr marL="0" indent="0">
              <a:lnSpc>
                <a:spcPct val="100000"/>
              </a:lnSpc>
              <a:buSzTx/>
              <a:buNone/>
            </a:lvl5pPr>
          </a:lstStyle>
          <a:p>
            <a:r>
              <a:t>Click to edit Master text styles</a:t>
            </a:r>
          </a:p>
          <a:p>
            <a:pPr lvl="1"/>
            <a:endParaRPr/>
          </a:p>
          <a:p>
            <a:pPr lvl="2"/>
            <a:endParaRPr/>
          </a:p>
          <a:p>
            <a:pPr lvl="3"/>
            <a:endParaRPr/>
          </a:p>
          <a:p>
            <a:pPr lvl="4"/>
            <a:endParaRPr/>
          </a:p>
        </p:txBody>
      </p:sp>
      <p:sp>
        <p:nvSpPr>
          <p:cNvPr id="673"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Otsikkodia">
    <p:spTree>
      <p:nvGrpSpPr>
        <p:cNvPr id="1" name=""/>
        <p:cNvGrpSpPr/>
        <p:nvPr/>
      </p:nvGrpSpPr>
      <p:grpSpPr>
        <a:xfrm>
          <a:off x="0" y="0"/>
          <a:ext cx="0" cy="0"/>
          <a:chOff x="0" y="0"/>
          <a:chExt cx="0" cy="0"/>
        </a:xfrm>
      </p:grpSpPr>
      <p:pic>
        <p:nvPicPr>
          <p:cNvPr id="68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681" name="Title Text"/>
          <p:cNvSpPr txBox="1">
            <a:spLocks noGrp="1"/>
          </p:cNvSpPr>
          <p:nvPr>
            <p:ph type="title"/>
          </p:nvPr>
        </p:nvSpPr>
        <p:spPr>
          <a:xfrm>
            <a:off x="1524000" y="1122362"/>
            <a:ext cx="9144000" cy="2387601"/>
          </a:xfrm>
          <a:prstGeom prst="rect">
            <a:avLst/>
          </a:prstGeom>
        </p:spPr>
        <p:txBody>
          <a:bodyPr lIns="0" tIns="0" rIns="0" bIns="0" anchor="b"/>
          <a:lstStyle>
            <a:lvl1pPr algn="ctr">
              <a:defRPr sz="6000"/>
            </a:lvl1pPr>
          </a:lstStyle>
          <a:p>
            <a:r>
              <a:t>Title Text</a:t>
            </a:r>
          </a:p>
        </p:txBody>
      </p:sp>
      <p:sp>
        <p:nvSpPr>
          <p:cNvPr id="682" name="Body Level One…"/>
          <p:cNvSpPr txBox="1">
            <a:spLocks noGrp="1"/>
          </p:cNvSpPr>
          <p:nvPr>
            <p:ph type="body" sz="quarter" idx="1"/>
          </p:nvPr>
        </p:nvSpPr>
        <p:spPr>
          <a:xfrm>
            <a:off x="1524000" y="3602037"/>
            <a:ext cx="9144000" cy="1655765"/>
          </a:xfrm>
          <a:prstGeom prst="rect">
            <a:avLst/>
          </a:prstGeom>
        </p:spPr>
        <p:txBody>
          <a:bodyPr lIns="0" tIns="0" rIns="0" bIns="0"/>
          <a:lstStyle>
            <a:lvl1pPr marL="0" indent="0" algn="ctr">
              <a:lnSpc>
                <a:spcPct val="100000"/>
              </a:lnSpc>
              <a:buSzTx/>
              <a:buFontTx/>
              <a:buNone/>
              <a:defRPr sz="2400"/>
            </a:lvl1pPr>
            <a:lvl2pPr marL="0" indent="0" algn="ctr">
              <a:lnSpc>
                <a:spcPct val="100000"/>
              </a:lnSpc>
              <a:buSzTx/>
              <a:buFontTx/>
              <a:buNone/>
              <a:defRPr sz="2400"/>
            </a:lvl2pPr>
            <a:lvl3pPr marL="0" indent="0" algn="ctr">
              <a:lnSpc>
                <a:spcPct val="100000"/>
              </a:lnSpc>
              <a:buSzTx/>
              <a:buFontTx/>
              <a:buNone/>
              <a:defRPr sz="2400"/>
            </a:lvl3pPr>
            <a:lvl4pPr marL="0" indent="0" algn="ctr">
              <a:lnSpc>
                <a:spcPct val="100000"/>
              </a:lnSpc>
              <a:buSzTx/>
              <a:buFontTx/>
              <a:buNone/>
              <a:defRPr sz="2400"/>
            </a:lvl4pPr>
            <a:lvl5pPr marL="0" indent="0" algn="ctr">
              <a:lnSpc>
                <a:spcPct val="100000"/>
              </a:lnSpc>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83" name="Slide Number"/>
          <p:cNvSpPr txBox="1">
            <a:spLocks noGrp="1"/>
          </p:cNvSpPr>
          <p:nvPr>
            <p:ph type="sldNum" sz="quarter" idx="2"/>
          </p:nvPr>
        </p:nvSpPr>
        <p:spPr>
          <a:xfrm>
            <a:off x="8610600" y="6356351"/>
            <a:ext cx="358411" cy="350660"/>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P (tumma pohja)">
    <p:bg>
      <p:bgPr>
        <a:solidFill>
          <a:srgbClr val="000000"/>
        </a:solidFill>
        <a:effectLst/>
      </p:bgPr>
    </p:bg>
    <p:spTree>
      <p:nvGrpSpPr>
        <p:cNvPr id="1" name=""/>
        <p:cNvGrpSpPr/>
        <p:nvPr/>
      </p:nvGrpSpPr>
      <p:grpSpPr>
        <a:xfrm>
          <a:off x="0" y="0"/>
          <a:ext cx="0" cy="0"/>
          <a:chOff x="0" y="0"/>
          <a:chExt cx="0" cy="0"/>
        </a:xfrm>
      </p:grpSpPr>
      <p:grpSp>
        <p:nvGrpSpPr>
          <p:cNvPr id="128" name="Group 19"/>
          <p:cNvGrpSpPr/>
          <p:nvPr/>
        </p:nvGrpSpPr>
        <p:grpSpPr>
          <a:xfrm>
            <a:off x="3216274" y="-2530550"/>
            <a:ext cx="8975727" cy="1970383"/>
            <a:chOff x="0" y="0"/>
            <a:chExt cx="8975726" cy="1970382"/>
          </a:xfrm>
        </p:grpSpPr>
        <p:sp>
          <p:nvSpPr>
            <p:cNvPr id="94"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95"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96"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97"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98"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99"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0"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1"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2"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3"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4"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5"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6"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7"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8"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9"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10"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11"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112"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113"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114"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115"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116"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117"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118"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119"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120"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21"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22"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23"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24"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25"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26"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27"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129"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30"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131" name="Picture 3" descr="Picture 3"/>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13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Perustekstisivu">
    <p:spTree>
      <p:nvGrpSpPr>
        <p:cNvPr id="1" name=""/>
        <p:cNvGrpSpPr/>
        <p:nvPr/>
      </p:nvGrpSpPr>
      <p:grpSpPr>
        <a:xfrm>
          <a:off x="0" y="0"/>
          <a:ext cx="0" cy="0"/>
          <a:chOff x="0" y="0"/>
          <a:chExt cx="0" cy="0"/>
        </a:xfrm>
      </p:grpSpPr>
      <p:pic>
        <p:nvPicPr>
          <p:cNvPr id="69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691" name="Body Level One…"/>
          <p:cNvSpPr txBox="1">
            <a:spLocks noGrp="1"/>
          </p:cNvSpPr>
          <p:nvPr>
            <p:ph type="body" idx="1"/>
          </p:nvPr>
        </p:nvSpPr>
        <p:spPr>
          <a:xfrm>
            <a:off x="623391" y="1604797"/>
            <a:ext cx="10945218" cy="4416491"/>
          </a:xfrm>
          <a:prstGeom prst="rect">
            <a:avLst/>
          </a:prstGeom>
        </p:spPr>
        <p:txBody>
          <a:bodyPr lIns="0" tIns="0" rIns="0" bIns="0"/>
          <a:lstStyle>
            <a:lvl1pPr marL="609584" indent="-440255">
              <a:lnSpc>
                <a:spcPct val="100000"/>
              </a:lnSpc>
              <a:spcBef>
                <a:spcPts val="400"/>
              </a:spcBef>
              <a:buClr>
                <a:srgbClr val="000000"/>
              </a:buClr>
              <a:buSzPts val="2100"/>
              <a:buFont typeface="Helvetica"/>
            </a:lvl1pPr>
            <a:lvl2pPr marL="1289723" indent="-493876">
              <a:lnSpc>
                <a:spcPct val="100000"/>
              </a:lnSpc>
              <a:spcBef>
                <a:spcPts val="400"/>
              </a:spcBef>
              <a:buClr>
                <a:srgbClr val="000000"/>
              </a:buClr>
              <a:buSzPts val="2100"/>
              <a:buFont typeface="Helvetica"/>
            </a:lvl2pPr>
            <a:lvl3pPr marL="1955750" indent="-533386">
              <a:lnSpc>
                <a:spcPct val="100000"/>
              </a:lnSpc>
              <a:spcBef>
                <a:spcPts val="400"/>
              </a:spcBef>
              <a:buClr>
                <a:srgbClr val="000000"/>
              </a:buClr>
              <a:buSzPts val="2100"/>
              <a:buFont typeface="Helvetica"/>
            </a:lvl3pPr>
            <a:lvl4pPr marL="2565335" indent="-533386">
              <a:lnSpc>
                <a:spcPct val="100000"/>
              </a:lnSpc>
              <a:spcBef>
                <a:spcPts val="400"/>
              </a:spcBef>
              <a:buClr>
                <a:srgbClr val="000000"/>
              </a:buClr>
              <a:buSzPts val="2100"/>
              <a:buFont typeface="Helvetica"/>
            </a:lvl4pPr>
            <a:lvl5pPr marL="3118477" indent="-493876">
              <a:lnSpc>
                <a:spcPct val="100000"/>
              </a:lnSpc>
              <a:spcBef>
                <a:spcPts val="400"/>
              </a:spcBef>
              <a:buClr>
                <a:srgbClr val="000000"/>
              </a:buClr>
              <a:buSzPts val="2100"/>
              <a:buFont typeface="Helvetica"/>
            </a:lvl5pPr>
          </a:lstStyle>
          <a:p>
            <a:r>
              <a:t>Body Level One</a:t>
            </a:r>
          </a:p>
          <a:p>
            <a:pPr lvl="1"/>
            <a:r>
              <a:t>Body Level Two</a:t>
            </a:r>
          </a:p>
          <a:p>
            <a:pPr lvl="2"/>
            <a:r>
              <a:t>Body Level Three</a:t>
            </a:r>
          </a:p>
          <a:p>
            <a:pPr lvl="3"/>
            <a:r>
              <a:t>Body Level Four</a:t>
            </a:r>
          </a:p>
          <a:p>
            <a:pPr lvl="4"/>
            <a:r>
              <a:t>Body Level Five</a:t>
            </a:r>
          </a:p>
        </p:txBody>
      </p:sp>
      <p:sp>
        <p:nvSpPr>
          <p:cNvPr id="692" name="Title Text"/>
          <p:cNvSpPr txBox="1">
            <a:spLocks noGrp="1"/>
          </p:cNvSpPr>
          <p:nvPr>
            <p:ph type="title"/>
          </p:nvPr>
        </p:nvSpPr>
        <p:spPr>
          <a:xfrm>
            <a:off x="623393" y="356658"/>
            <a:ext cx="10945216" cy="1078366"/>
          </a:xfrm>
          <a:prstGeom prst="rect">
            <a:avLst/>
          </a:prstGeom>
        </p:spPr>
        <p:txBody>
          <a:bodyPr lIns="0" tIns="0" rIns="0" bIns="0" anchor="ctr"/>
          <a:lstStyle/>
          <a:p>
            <a:r>
              <a:t>Title Text</a:t>
            </a:r>
          </a:p>
        </p:txBody>
      </p:sp>
      <p:sp>
        <p:nvSpPr>
          <p:cNvPr id="693"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Aloitus ja lopetus valkonen pohja">
    <p:spTree>
      <p:nvGrpSpPr>
        <p:cNvPr id="1" name=""/>
        <p:cNvGrpSpPr/>
        <p:nvPr/>
      </p:nvGrpSpPr>
      <p:grpSpPr>
        <a:xfrm>
          <a:off x="0" y="0"/>
          <a:ext cx="0" cy="0"/>
          <a:chOff x="0" y="0"/>
          <a:chExt cx="0" cy="0"/>
        </a:xfrm>
      </p:grpSpPr>
      <p:pic>
        <p:nvPicPr>
          <p:cNvPr id="70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01" name="Title Text"/>
          <p:cNvSpPr txBox="1">
            <a:spLocks noGrp="1"/>
          </p:cNvSpPr>
          <p:nvPr>
            <p:ph type="title"/>
          </p:nvPr>
        </p:nvSpPr>
        <p:spPr>
          <a:xfrm>
            <a:off x="719402" y="2853631"/>
            <a:ext cx="10753197" cy="886345"/>
          </a:xfrm>
          <a:prstGeom prst="rect">
            <a:avLst/>
          </a:prstGeom>
        </p:spPr>
        <p:txBody>
          <a:bodyPr lIns="0" tIns="0" rIns="0" bIns="0" anchor="ctr"/>
          <a:lstStyle>
            <a:lvl1pPr>
              <a:lnSpc>
                <a:spcPct val="90000"/>
              </a:lnSpc>
            </a:lvl1pPr>
          </a:lstStyle>
          <a:p>
            <a:r>
              <a:t>Title Text</a:t>
            </a:r>
          </a:p>
        </p:txBody>
      </p:sp>
      <p:sp>
        <p:nvSpPr>
          <p:cNvPr id="702" name="Body Level One…"/>
          <p:cNvSpPr txBox="1">
            <a:spLocks noGrp="1"/>
          </p:cNvSpPr>
          <p:nvPr>
            <p:ph type="body" sz="quarter" idx="1"/>
          </p:nvPr>
        </p:nvSpPr>
        <p:spPr>
          <a:xfrm>
            <a:off x="719669" y="2372883"/>
            <a:ext cx="10752929" cy="480486"/>
          </a:xfrm>
          <a:prstGeom prst="rect">
            <a:avLst/>
          </a:prstGeom>
        </p:spPr>
        <p:txBody>
          <a:bodyPr lIns="0" tIns="0" rIns="0" bIns="0"/>
          <a:lstStyle>
            <a:lvl1pPr marL="0" indent="304792">
              <a:lnSpc>
                <a:spcPct val="100000"/>
              </a:lnSpc>
              <a:spcBef>
                <a:spcPts val="400"/>
              </a:spcBef>
              <a:buSzTx/>
              <a:buFontTx/>
              <a:buNone/>
              <a:defRPr sz="2400"/>
            </a:lvl1pPr>
            <a:lvl2pPr marL="1360277" indent="-564429">
              <a:lnSpc>
                <a:spcPct val="100000"/>
              </a:lnSpc>
              <a:spcBef>
                <a:spcPts val="400"/>
              </a:spcBef>
              <a:buSzPts val="2400"/>
              <a:buFontTx/>
              <a:defRPr sz="2400"/>
            </a:lvl2pPr>
            <a:lvl3pPr marL="2031949" indent="-609584">
              <a:lnSpc>
                <a:spcPct val="100000"/>
              </a:lnSpc>
              <a:spcBef>
                <a:spcPts val="400"/>
              </a:spcBef>
              <a:buSzPts val="2400"/>
              <a:buFontTx/>
              <a:defRPr sz="2400"/>
            </a:lvl3pPr>
            <a:lvl4pPr marL="2641532" indent="-609584">
              <a:lnSpc>
                <a:spcPct val="100000"/>
              </a:lnSpc>
              <a:spcBef>
                <a:spcPts val="400"/>
              </a:spcBef>
              <a:buSzPts val="2400"/>
              <a:buFontTx/>
              <a:defRPr sz="2400"/>
            </a:lvl4pPr>
            <a:lvl5pPr marL="0" indent="304792">
              <a:lnSpc>
                <a:spcPct val="100000"/>
              </a:lnSpc>
              <a:spcBef>
                <a:spcPts val="4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03" name="Google Shape;19;p46"/>
          <p:cNvSpPr txBox="1">
            <a:spLocks noGrp="1"/>
          </p:cNvSpPr>
          <p:nvPr>
            <p:ph type="body" sz="quarter" idx="21"/>
          </p:nvPr>
        </p:nvSpPr>
        <p:spPr>
          <a:xfrm>
            <a:off x="719669" y="3909054"/>
            <a:ext cx="10752929" cy="480486"/>
          </a:xfrm>
          <a:prstGeom prst="rect">
            <a:avLst/>
          </a:prstGeom>
        </p:spPr>
        <p:txBody>
          <a:bodyPr lIns="0" tIns="0" rIns="0" bIns="0"/>
          <a:lstStyle/>
          <a:p>
            <a:pPr>
              <a:lnSpc>
                <a:spcPct val="100000"/>
              </a:lnSpc>
            </a:pPr>
            <a:endParaRPr/>
          </a:p>
        </p:txBody>
      </p:sp>
      <p:sp>
        <p:nvSpPr>
          <p:cNvPr id="704"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Musta välislide">
    <p:spTree>
      <p:nvGrpSpPr>
        <p:cNvPr id="1" name=""/>
        <p:cNvGrpSpPr/>
        <p:nvPr/>
      </p:nvGrpSpPr>
      <p:grpSpPr>
        <a:xfrm>
          <a:off x="0" y="0"/>
          <a:ext cx="0" cy="0"/>
          <a:chOff x="0" y="0"/>
          <a:chExt cx="0" cy="0"/>
        </a:xfrm>
      </p:grpSpPr>
      <p:pic>
        <p:nvPicPr>
          <p:cNvPr id="711"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12" name="Google Shape;27;p48"/>
          <p:cNvSpPr/>
          <p:nvPr/>
        </p:nvSpPr>
        <p:spPr>
          <a:xfrm>
            <a:off x="0" y="0"/>
            <a:ext cx="12192000" cy="6863999"/>
          </a:xfrm>
          <a:prstGeom prst="rect">
            <a:avLst/>
          </a:prstGeom>
          <a:solidFill>
            <a:srgbClr val="000000"/>
          </a:solidFill>
          <a:ln w="12700">
            <a:miter lim="400000"/>
          </a:ln>
          <a:effectLst>
            <a:outerShdw blurRad="38100" dist="23000" dir="5400000" rotWithShape="0">
              <a:srgbClr val="000000">
                <a:alpha val="34509"/>
              </a:srgbClr>
            </a:outerShdw>
          </a:effectLst>
        </p:spPr>
        <p:txBody>
          <a:bodyPr lIns="45718" tIns="45718" rIns="45718" bIns="45718" anchor="ctr"/>
          <a:lstStyle/>
          <a:p>
            <a:pPr algn="ctr">
              <a:defRPr sz="2400">
                <a:solidFill>
                  <a:srgbClr val="FFFFFF"/>
                </a:solidFill>
                <a:latin typeface="Arial"/>
                <a:ea typeface="Arial"/>
                <a:cs typeface="Arial"/>
                <a:sym typeface="Arial"/>
              </a:defRPr>
            </a:pPr>
            <a:endParaRPr/>
          </a:p>
        </p:txBody>
      </p:sp>
      <p:pic>
        <p:nvPicPr>
          <p:cNvPr id="713" name="Google Shape;30;p48" descr="Google Shape;30;p48"/>
          <p:cNvPicPr>
            <a:picLocks noChangeAspect="1"/>
          </p:cNvPicPr>
          <p:nvPr/>
        </p:nvPicPr>
        <p:blipFill>
          <a:blip r:embed="rId3"/>
          <a:stretch>
            <a:fillRect/>
          </a:stretch>
        </p:blipFill>
        <p:spPr>
          <a:xfrm>
            <a:off x="10799998" y="6360000"/>
            <a:ext cx="1110002" cy="216002"/>
          </a:xfrm>
          <a:prstGeom prst="rect">
            <a:avLst/>
          </a:prstGeom>
          <a:ln w="12700">
            <a:miter lim="400000"/>
          </a:ln>
        </p:spPr>
      </p:pic>
      <p:sp>
        <p:nvSpPr>
          <p:cNvPr id="714" name="Title Text"/>
          <p:cNvSpPr txBox="1">
            <a:spLocks noGrp="1"/>
          </p:cNvSpPr>
          <p:nvPr>
            <p:ph type="title"/>
          </p:nvPr>
        </p:nvSpPr>
        <p:spPr>
          <a:xfrm>
            <a:off x="719402" y="2276872"/>
            <a:ext cx="10753197" cy="1632183"/>
          </a:xfrm>
          <a:prstGeom prst="rect">
            <a:avLst/>
          </a:prstGeom>
        </p:spPr>
        <p:txBody>
          <a:bodyPr lIns="0" tIns="0" rIns="0" bIns="0" anchor="b"/>
          <a:lstStyle>
            <a:lvl1pPr algn="ctr">
              <a:defRPr>
                <a:solidFill>
                  <a:srgbClr val="FFFFFF"/>
                </a:solidFill>
              </a:defRPr>
            </a:lvl1pPr>
          </a:lstStyle>
          <a:p>
            <a:r>
              <a:t>Title Text</a:t>
            </a:r>
          </a:p>
        </p:txBody>
      </p:sp>
      <p:sp>
        <p:nvSpPr>
          <p:cNvPr id="715" name="Body Level One…"/>
          <p:cNvSpPr txBox="1">
            <a:spLocks noGrp="1"/>
          </p:cNvSpPr>
          <p:nvPr>
            <p:ph type="body" sz="quarter" idx="1"/>
          </p:nvPr>
        </p:nvSpPr>
        <p:spPr>
          <a:xfrm>
            <a:off x="719402" y="3909054"/>
            <a:ext cx="10753197" cy="575735"/>
          </a:xfrm>
          <a:prstGeom prst="rect">
            <a:avLst/>
          </a:prstGeom>
        </p:spPr>
        <p:txBody>
          <a:bodyPr lIns="0" tIns="0" rIns="0" bIns="0"/>
          <a:lstStyle>
            <a:lvl1pPr marL="0" indent="304792" algn="ctr">
              <a:lnSpc>
                <a:spcPct val="100000"/>
              </a:lnSpc>
              <a:spcBef>
                <a:spcPts val="400"/>
              </a:spcBef>
              <a:buSzTx/>
              <a:buFontTx/>
              <a:buNone/>
              <a:defRPr>
                <a:solidFill>
                  <a:srgbClr val="FFFFFF"/>
                </a:solidFill>
              </a:defRPr>
            </a:lvl1pPr>
            <a:lvl2pPr marL="1295368" indent="-533387" algn="ctr">
              <a:lnSpc>
                <a:spcPct val="100000"/>
              </a:lnSpc>
              <a:spcBef>
                <a:spcPts val="400"/>
              </a:spcBef>
              <a:buSzPts val="2100"/>
              <a:buFontTx/>
              <a:defRPr>
                <a:solidFill>
                  <a:srgbClr val="FFFFFF"/>
                </a:solidFill>
              </a:defRPr>
            </a:lvl2pPr>
            <a:lvl3pPr marL="1971625" indent="-600059" algn="ctr">
              <a:lnSpc>
                <a:spcPct val="100000"/>
              </a:lnSpc>
              <a:spcBef>
                <a:spcPts val="400"/>
              </a:spcBef>
              <a:buSzPts val="2100"/>
              <a:buFontTx/>
              <a:defRPr>
                <a:solidFill>
                  <a:srgbClr val="FFFFFF"/>
                </a:solidFill>
              </a:defRPr>
            </a:lvl3pPr>
            <a:lvl4pPr marL="2581210" indent="-600060" algn="ctr">
              <a:lnSpc>
                <a:spcPct val="100000"/>
              </a:lnSpc>
              <a:spcBef>
                <a:spcPts val="400"/>
              </a:spcBef>
              <a:buSzPts val="2100"/>
              <a:buFontTx/>
              <a:defRPr>
                <a:solidFill>
                  <a:srgbClr val="FFFFFF"/>
                </a:solidFill>
              </a:defRPr>
            </a:lvl4pPr>
            <a:lvl5pPr marL="0" indent="304792" algn="ctr">
              <a:lnSpc>
                <a:spcPct val="100000"/>
              </a:lnSpc>
              <a:spcBef>
                <a:spcPts val="400"/>
              </a:spcBef>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16"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_Musta välislide">
    <p:spTree>
      <p:nvGrpSpPr>
        <p:cNvPr id="1" name=""/>
        <p:cNvGrpSpPr/>
        <p:nvPr/>
      </p:nvGrpSpPr>
      <p:grpSpPr>
        <a:xfrm>
          <a:off x="0" y="0"/>
          <a:ext cx="0" cy="0"/>
          <a:chOff x="0" y="0"/>
          <a:chExt cx="0" cy="0"/>
        </a:xfrm>
      </p:grpSpPr>
      <p:pic>
        <p:nvPicPr>
          <p:cNvPr id="723"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24" name="Title Text"/>
          <p:cNvSpPr txBox="1">
            <a:spLocks noGrp="1"/>
          </p:cNvSpPr>
          <p:nvPr>
            <p:ph type="title"/>
          </p:nvPr>
        </p:nvSpPr>
        <p:spPr>
          <a:xfrm>
            <a:off x="719402" y="2276872"/>
            <a:ext cx="10753197" cy="1632183"/>
          </a:xfrm>
          <a:prstGeom prst="rect">
            <a:avLst/>
          </a:prstGeom>
        </p:spPr>
        <p:txBody>
          <a:bodyPr lIns="0" tIns="0" rIns="0" bIns="0" anchor="b"/>
          <a:lstStyle>
            <a:lvl1pPr algn="ctr"/>
          </a:lstStyle>
          <a:p>
            <a:r>
              <a:t>Title Text</a:t>
            </a:r>
          </a:p>
        </p:txBody>
      </p:sp>
      <p:sp>
        <p:nvSpPr>
          <p:cNvPr id="725" name="Body Level One…"/>
          <p:cNvSpPr txBox="1">
            <a:spLocks noGrp="1"/>
          </p:cNvSpPr>
          <p:nvPr>
            <p:ph type="body" sz="quarter" idx="1"/>
          </p:nvPr>
        </p:nvSpPr>
        <p:spPr>
          <a:xfrm>
            <a:off x="719402" y="3909054"/>
            <a:ext cx="10753197" cy="575735"/>
          </a:xfrm>
          <a:prstGeom prst="rect">
            <a:avLst/>
          </a:prstGeom>
        </p:spPr>
        <p:txBody>
          <a:bodyPr lIns="0" tIns="0" rIns="0" bIns="0"/>
          <a:lstStyle>
            <a:lvl1pPr marL="0" indent="304792" algn="ctr">
              <a:lnSpc>
                <a:spcPct val="100000"/>
              </a:lnSpc>
              <a:spcBef>
                <a:spcPts val="400"/>
              </a:spcBef>
              <a:buSzTx/>
              <a:buFontTx/>
              <a:buNone/>
            </a:lvl1pPr>
            <a:lvl2pPr marL="1295368" indent="-533387" algn="ctr">
              <a:lnSpc>
                <a:spcPct val="100000"/>
              </a:lnSpc>
              <a:spcBef>
                <a:spcPts val="400"/>
              </a:spcBef>
              <a:buSzPts val="2100"/>
              <a:buFontTx/>
            </a:lvl2pPr>
            <a:lvl3pPr marL="1971625" indent="-600059" algn="ctr">
              <a:lnSpc>
                <a:spcPct val="100000"/>
              </a:lnSpc>
              <a:spcBef>
                <a:spcPts val="400"/>
              </a:spcBef>
              <a:buSzPts val="2100"/>
              <a:buFontTx/>
            </a:lvl3pPr>
            <a:lvl4pPr marL="2581210" indent="-600060" algn="ctr">
              <a:lnSpc>
                <a:spcPct val="100000"/>
              </a:lnSpc>
              <a:spcBef>
                <a:spcPts val="400"/>
              </a:spcBef>
              <a:buSzPts val="2100"/>
              <a:buFontTx/>
            </a:lvl4pPr>
            <a:lvl5pPr marL="0" indent="304792" algn="ctr">
              <a:lnSpc>
                <a:spcPct val="100000"/>
              </a:lnSpc>
              <a:spcBef>
                <a:spcPts val="4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726"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733"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34"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735"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742"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43"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Vain otsikko">
    <p:spTree>
      <p:nvGrpSpPr>
        <p:cNvPr id="1" name=""/>
        <p:cNvGrpSpPr/>
        <p:nvPr/>
      </p:nvGrpSpPr>
      <p:grpSpPr>
        <a:xfrm>
          <a:off x="0" y="0"/>
          <a:ext cx="0" cy="0"/>
          <a:chOff x="0" y="0"/>
          <a:chExt cx="0" cy="0"/>
        </a:xfrm>
      </p:grpSpPr>
      <p:pic>
        <p:nvPicPr>
          <p:cNvPr id="75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51"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752"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erustekstisivu">
    <p:spTree>
      <p:nvGrpSpPr>
        <p:cNvPr id="1" name=""/>
        <p:cNvGrpSpPr/>
        <p:nvPr/>
      </p:nvGrpSpPr>
      <p:grpSpPr>
        <a:xfrm>
          <a:off x="0" y="0"/>
          <a:ext cx="0" cy="0"/>
          <a:chOff x="0" y="0"/>
          <a:chExt cx="0" cy="0"/>
        </a:xfrm>
      </p:grpSpPr>
      <p:pic>
        <p:nvPicPr>
          <p:cNvPr id="759"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60"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761" name="Body Level One…"/>
          <p:cNvSpPr txBox="1">
            <a:spLocks noGrp="1"/>
          </p:cNvSpPr>
          <p:nvPr>
            <p:ph type="body" idx="1" hasCustomPrompt="1"/>
          </p:nvPr>
        </p:nvSpPr>
        <p:spPr>
          <a:xfrm>
            <a:off x="623391" y="1604797"/>
            <a:ext cx="10945218" cy="4416491"/>
          </a:xfrm>
          <a:prstGeom prst="rect">
            <a:avLst/>
          </a:prstGeom>
        </p:spPr>
        <p:txBody>
          <a:bodyPr lIns="0" tIns="0" rIns="0" bIns="0"/>
          <a:lstStyle>
            <a:lvl1pPr>
              <a:lnSpc>
                <a:spcPct val="100000"/>
              </a:lnSpc>
            </a:lvl1pPr>
            <a:lvl2pPr marL="515748" indent="-276571">
              <a:lnSpc>
                <a:spcPct val="100000"/>
              </a:lnSpc>
            </a:lvl2pPr>
            <a:lvl3pPr marL="786849" indent="-300029">
              <a:lnSpc>
                <a:spcPct val="100000"/>
              </a:lnSpc>
            </a:lvl3pPr>
            <a:lvl4pPr marL="1032377" indent="-300028">
              <a:lnSpc>
                <a:spcPct val="100000"/>
              </a:lnSpc>
            </a:lvl4pPr>
            <a:lvl5pPr marL="0" indent="0">
              <a:lnSpc>
                <a:spcPct val="100000"/>
              </a:lnSpc>
              <a:buSzTx/>
              <a:buNone/>
            </a:lvl5pPr>
          </a:lstStyle>
          <a:p>
            <a:r>
              <a:t>Click to edit Master text styles</a:t>
            </a:r>
          </a:p>
          <a:p>
            <a:pPr lvl="1"/>
            <a:endParaRPr/>
          </a:p>
          <a:p>
            <a:pPr lvl="2"/>
            <a:endParaRPr/>
          </a:p>
          <a:p>
            <a:pPr lvl="3"/>
            <a:endParaRPr/>
          </a:p>
          <a:p>
            <a:pPr lvl="4"/>
            <a:endParaRPr/>
          </a:p>
        </p:txBody>
      </p:sp>
      <p:sp>
        <p:nvSpPr>
          <p:cNvPr id="762"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pic>
        <p:nvPicPr>
          <p:cNvPr id="769"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70" name="Title Text"/>
          <p:cNvSpPr txBox="1">
            <a:spLocks noGrp="1"/>
          </p:cNvSpPr>
          <p:nvPr>
            <p:ph type="title"/>
          </p:nvPr>
        </p:nvSpPr>
        <p:spPr>
          <a:xfrm>
            <a:off x="1524000" y="1122362"/>
            <a:ext cx="9144000" cy="2387601"/>
          </a:xfrm>
          <a:prstGeom prst="rect">
            <a:avLst/>
          </a:prstGeom>
        </p:spPr>
        <p:txBody>
          <a:bodyPr lIns="0" tIns="0" rIns="0" bIns="0" anchor="b"/>
          <a:lstStyle>
            <a:lvl1pPr algn="ctr">
              <a:defRPr sz="6000"/>
            </a:lvl1pPr>
          </a:lstStyle>
          <a:p>
            <a:r>
              <a:t>Title Text</a:t>
            </a:r>
          </a:p>
        </p:txBody>
      </p:sp>
      <p:sp>
        <p:nvSpPr>
          <p:cNvPr id="771" name="Body Level One…"/>
          <p:cNvSpPr txBox="1">
            <a:spLocks noGrp="1"/>
          </p:cNvSpPr>
          <p:nvPr>
            <p:ph type="body" sz="quarter" idx="1"/>
          </p:nvPr>
        </p:nvSpPr>
        <p:spPr>
          <a:xfrm>
            <a:off x="1524000" y="3602037"/>
            <a:ext cx="9144000" cy="1655765"/>
          </a:xfrm>
          <a:prstGeom prst="rect">
            <a:avLst/>
          </a:prstGeom>
        </p:spPr>
        <p:txBody>
          <a:bodyPr lIns="0" tIns="0" rIns="0" bIns="0"/>
          <a:lstStyle>
            <a:lvl1pPr marL="0" indent="0" algn="ctr">
              <a:lnSpc>
                <a:spcPct val="100000"/>
              </a:lnSpc>
              <a:buSzTx/>
              <a:buFontTx/>
              <a:buNone/>
              <a:defRPr sz="2400"/>
            </a:lvl1pPr>
            <a:lvl2pPr marL="0" indent="0" algn="ctr">
              <a:lnSpc>
                <a:spcPct val="100000"/>
              </a:lnSpc>
              <a:buSzTx/>
              <a:buFontTx/>
              <a:buNone/>
              <a:defRPr sz="2400"/>
            </a:lvl2pPr>
            <a:lvl3pPr marL="0" indent="0" algn="ctr">
              <a:lnSpc>
                <a:spcPct val="100000"/>
              </a:lnSpc>
              <a:buSzTx/>
              <a:buFontTx/>
              <a:buNone/>
              <a:defRPr sz="2400"/>
            </a:lvl3pPr>
            <a:lvl4pPr marL="0" indent="0" algn="ctr">
              <a:lnSpc>
                <a:spcPct val="100000"/>
              </a:lnSpc>
              <a:buSzTx/>
              <a:buFontTx/>
              <a:buNone/>
              <a:defRPr sz="2400"/>
            </a:lvl4pPr>
            <a:lvl5pPr marL="0" indent="0" algn="ctr">
              <a:lnSpc>
                <a:spcPct val="100000"/>
              </a:lnSpc>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72" name="Slide Number"/>
          <p:cNvSpPr txBox="1">
            <a:spLocks noGrp="1"/>
          </p:cNvSpPr>
          <p:nvPr>
            <p:ph type="sldNum" sz="quarter" idx="2"/>
          </p:nvPr>
        </p:nvSpPr>
        <p:spPr>
          <a:xfrm>
            <a:off x="8610600" y="6356351"/>
            <a:ext cx="358411" cy="350660"/>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Perustekstisivu">
    <p:spTree>
      <p:nvGrpSpPr>
        <p:cNvPr id="1" name=""/>
        <p:cNvGrpSpPr/>
        <p:nvPr/>
      </p:nvGrpSpPr>
      <p:grpSpPr>
        <a:xfrm>
          <a:off x="0" y="0"/>
          <a:ext cx="0" cy="0"/>
          <a:chOff x="0" y="0"/>
          <a:chExt cx="0" cy="0"/>
        </a:xfrm>
      </p:grpSpPr>
      <p:pic>
        <p:nvPicPr>
          <p:cNvPr id="779"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80" name="Body Level One…"/>
          <p:cNvSpPr txBox="1">
            <a:spLocks noGrp="1"/>
          </p:cNvSpPr>
          <p:nvPr>
            <p:ph type="body" idx="1"/>
          </p:nvPr>
        </p:nvSpPr>
        <p:spPr>
          <a:xfrm>
            <a:off x="623391" y="1604797"/>
            <a:ext cx="10945218" cy="4416491"/>
          </a:xfrm>
          <a:prstGeom prst="rect">
            <a:avLst/>
          </a:prstGeom>
        </p:spPr>
        <p:txBody>
          <a:bodyPr lIns="0" tIns="0" rIns="0" bIns="0"/>
          <a:lstStyle>
            <a:lvl1pPr marL="609584" indent="-440255">
              <a:lnSpc>
                <a:spcPct val="100000"/>
              </a:lnSpc>
              <a:spcBef>
                <a:spcPts val="400"/>
              </a:spcBef>
              <a:buClr>
                <a:srgbClr val="000000"/>
              </a:buClr>
              <a:buSzPts val="2100"/>
              <a:buFont typeface="Helvetica"/>
            </a:lvl1pPr>
            <a:lvl2pPr marL="1289723" indent="-493876">
              <a:lnSpc>
                <a:spcPct val="100000"/>
              </a:lnSpc>
              <a:spcBef>
                <a:spcPts val="400"/>
              </a:spcBef>
              <a:buClr>
                <a:srgbClr val="000000"/>
              </a:buClr>
              <a:buSzPts val="2100"/>
              <a:buFont typeface="Helvetica"/>
            </a:lvl2pPr>
            <a:lvl3pPr marL="1955750" indent="-533386">
              <a:lnSpc>
                <a:spcPct val="100000"/>
              </a:lnSpc>
              <a:spcBef>
                <a:spcPts val="400"/>
              </a:spcBef>
              <a:buClr>
                <a:srgbClr val="000000"/>
              </a:buClr>
              <a:buSzPts val="2100"/>
              <a:buFont typeface="Helvetica"/>
            </a:lvl3pPr>
            <a:lvl4pPr marL="2565335" indent="-533386">
              <a:lnSpc>
                <a:spcPct val="100000"/>
              </a:lnSpc>
              <a:spcBef>
                <a:spcPts val="400"/>
              </a:spcBef>
              <a:buClr>
                <a:srgbClr val="000000"/>
              </a:buClr>
              <a:buSzPts val="2100"/>
              <a:buFont typeface="Helvetica"/>
            </a:lvl4pPr>
            <a:lvl5pPr marL="3118477" indent="-493876">
              <a:lnSpc>
                <a:spcPct val="100000"/>
              </a:lnSpc>
              <a:spcBef>
                <a:spcPts val="400"/>
              </a:spcBef>
              <a:buClr>
                <a:srgbClr val="000000"/>
              </a:buClr>
              <a:buSzPts val="2100"/>
              <a:buFont typeface="Helvetica"/>
            </a:lvl5pPr>
          </a:lstStyle>
          <a:p>
            <a:r>
              <a:t>Body Level One</a:t>
            </a:r>
          </a:p>
          <a:p>
            <a:pPr lvl="1"/>
            <a:r>
              <a:t>Body Level Two</a:t>
            </a:r>
          </a:p>
          <a:p>
            <a:pPr lvl="2"/>
            <a:r>
              <a:t>Body Level Three</a:t>
            </a:r>
          </a:p>
          <a:p>
            <a:pPr lvl="3"/>
            <a:r>
              <a:t>Body Level Four</a:t>
            </a:r>
          </a:p>
          <a:p>
            <a:pPr lvl="4"/>
            <a:r>
              <a:t>Body Level Five</a:t>
            </a:r>
          </a:p>
        </p:txBody>
      </p:sp>
      <p:sp>
        <p:nvSpPr>
          <p:cNvPr id="781" name="Title Text"/>
          <p:cNvSpPr txBox="1">
            <a:spLocks noGrp="1"/>
          </p:cNvSpPr>
          <p:nvPr>
            <p:ph type="title"/>
          </p:nvPr>
        </p:nvSpPr>
        <p:spPr>
          <a:xfrm>
            <a:off x="623393" y="356658"/>
            <a:ext cx="10945216" cy="1078366"/>
          </a:xfrm>
          <a:prstGeom prst="rect">
            <a:avLst/>
          </a:prstGeom>
        </p:spPr>
        <p:txBody>
          <a:bodyPr lIns="0" tIns="0" rIns="0" bIns="0" anchor="ctr"/>
          <a:lstStyle/>
          <a:p>
            <a:r>
              <a:t>Title Text</a:t>
            </a:r>
          </a:p>
        </p:txBody>
      </p:sp>
      <p:sp>
        <p:nvSpPr>
          <p:cNvPr id="782"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so otsikko + VP">
    <p:spTree>
      <p:nvGrpSpPr>
        <p:cNvPr id="1" name=""/>
        <p:cNvGrpSpPr/>
        <p:nvPr/>
      </p:nvGrpSpPr>
      <p:grpSpPr>
        <a:xfrm>
          <a:off x="0" y="0"/>
          <a:ext cx="0" cy="0"/>
          <a:chOff x="0" y="0"/>
          <a:chExt cx="0" cy="0"/>
        </a:xfrm>
      </p:grpSpPr>
      <p:grpSp>
        <p:nvGrpSpPr>
          <p:cNvPr id="173" name="Group 19"/>
          <p:cNvGrpSpPr/>
          <p:nvPr/>
        </p:nvGrpSpPr>
        <p:grpSpPr>
          <a:xfrm>
            <a:off x="3216274" y="-2530550"/>
            <a:ext cx="8975727" cy="1970383"/>
            <a:chOff x="0" y="0"/>
            <a:chExt cx="8975726" cy="1970382"/>
          </a:xfrm>
        </p:grpSpPr>
        <p:sp>
          <p:nvSpPr>
            <p:cNvPr id="139"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140"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1"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2"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3"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4"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5"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6"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7"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8"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9"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0"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1"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2"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3"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4"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5"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6"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157"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158"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159"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160"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161"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162"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163"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164"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165"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66"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67"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68"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69"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70"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171"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172"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174"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75"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176" name="Picture 2" descr="Picture 2"/>
          <p:cNvPicPr>
            <a:picLocks noChangeAspect="1"/>
          </p:cNvPicPr>
          <p:nvPr/>
        </p:nvPicPr>
        <p:blipFill>
          <a:blip r:embed="rId2"/>
          <a:stretch>
            <a:fillRect/>
          </a:stretch>
        </p:blipFill>
        <p:spPr>
          <a:xfrm>
            <a:off x="11073600" y="6490799"/>
            <a:ext cx="962519" cy="181156"/>
          </a:xfrm>
          <a:prstGeom prst="rect">
            <a:avLst/>
          </a:prstGeom>
          <a:ln w="12700">
            <a:miter lim="400000"/>
          </a:ln>
        </p:spPr>
      </p:pic>
      <p:sp>
        <p:nvSpPr>
          <p:cNvPr id="177" name="Iso otsikko + VP"/>
          <p:cNvSpPr txBox="1">
            <a:spLocks noGrp="1"/>
          </p:cNvSpPr>
          <p:nvPr>
            <p:ph type="title" hasCustomPrompt="1"/>
          </p:nvPr>
        </p:nvSpPr>
        <p:spPr>
          <a:xfrm>
            <a:off x="1055687" y="549273"/>
            <a:ext cx="10080628" cy="5759454"/>
          </a:xfrm>
          <a:prstGeom prst="rect">
            <a:avLst/>
          </a:prstGeom>
        </p:spPr>
        <p:txBody>
          <a:bodyPr lIns="0" tIns="0" rIns="0" bIns="0" anchor="ctr"/>
          <a:lstStyle>
            <a:lvl1pPr algn="ctr">
              <a:lnSpc>
                <a:spcPct val="90000"/>
              </a:lnSpc>
              <a:defRPr sz="8000"/>
            </a:lvl1pPr>
          </a:lstStyle>
          <a:p>
            <a:r>
              <a:t>Iso otsikko + VP</a:t>
            </a:r>
          </a:p>
        </p:txBody>
      </p:sp>
      <p:sp>
        <p:nvSpPr>
          <p:cNvPr id="178" name="Body Level One…"/>
          <p:cNvSpPr txBox="1">
            <a:spLocks noGrp="1"/>
          </p:cNvSpPr>
          <p:nvPr>
            <p:ph type="body" sz="quarter" idx="1" hasCustomPrompt="1"/>
          </p:nvPr>
        </p:nvSpPr>
        <p:spPr>
          <a:xfrm>
            <a:off x="155575" y="6321168"/>
            <a:ext cx="1439467" cy="337065"/>
          </a:xfrm>
          <a:prstGeom prst="rect">
            <a:avLst/>
          </a:prstGeom>
        </p:spPr>
        <p:txBody>
          <a:bodyPr anchor="b"/>
          <a:lstStyle>
            <a:lvl1pPr marL="0" indent="0">
              <a:lnSpc>
                <a:spcPct val="100000"/>
              </a:lnSpc>
              <a:spcBef>
                <a:spcPts val="400"/>
              </a:spcBef>
              <a:buSzTx/>
              <a:buFontTx/>
              <a:buNone/>
              <a:defRPr sz="1800"/>
            </a:lvl1pPr>
            <a:lvl2pPr marL="476239" indent="-237059">
              <a:lnSpc>
                <a:spcPct val="100000"/>
              </a:lnSpc>
              <a:spcBef>
                <a:spcPts val="400"/>
              </a:spcBef>
              <a:buFontTx/>
              <a:defRPr sz="1800"/>
            </a:lvl2pPr>
            <a:lvl3pPr marL="743988" indent="-257168">
              <a:lnSpc>
                <a:spcPct val="100000"/>
              </a:lnSpc>
              <a:spcBef>
                <a:spcPts val="400"/>
              </a:spcBef>
              <a:buFontTx/>
              <a:defRPr sz="1800"/>
            </a:lvl3pPr>
            <a:lvl4pPr marL="989517" indent="-257168">
              <a:lnSpc>
                <a:spcPct val="100000"/>
              </a:lnSpc>
              <a:spcBef>
                <a:spcPts val="400"/>
              </a:spcBef>
              <a:buFontTx/>
              <a:defRPr sz="1800"/>
            </a:lvl4pPr>
            <a:lvl5pPr marL="0" indent="0">
              <a:lnSpc>
                <a:spcPct val="100000"/>
              </a:lnSpc>
              <a:spcBef>
                <a:spcPts val="400"/>
              </a:spcBef>
              <a:buSzTx/>
              <a:buFontTx/>
              <a:buNone/>
              <a:defRPr sz="1800"/>
            </a:lvl5pPr>
          </a:lstStyle>
          <a:p>
            <a:r>
              <a:t>pvm</a:t>
            </a:r>
          </a:p>
          <a:p>
            <a:pPr lvl="1"/>
            <a:endParaRPr/>
          </a:p>
          <a:p>
            <a:pPr lvl="2"/>
            <a:endParaRPr/>
          </a:p>
          <a:p>
            <a:pPr lvl="3"/>
            <a:endParaRPr/>
          </a:p>
          <a:p>
            <a:pPr lvl="4"/>
            <a:endParaRP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Aloitus ja lopetus valkonen pohja">
    <p:spTree>
      <p:nvGrpSpPr>
        <p:cNvPr id="1" name=""/>
        <p:cNvGrpSpPr/>
        <p:nvPr/>
      </p:nvGrpSpPr>
      <p:grpSpPr>
        <a:xfrm>
          <a:off x="0" y="0"/>
          <a:ext cx="0" cy="0"/>
          <a:chOff x="0" y="0"/>
          <a:chExt cx="0" cy="0"/>
        </a:xfrm>
      </p:grpSpPr>
      <p:pic>
        <p:nvPicPr>
          <p:cNvPr id="789"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790" name="Title Text"/>
          <p:cNvSpPr txBox="1">
            <a:spLocks noGrp="1"/>
          </p:cNvSpPr>
          <p:nvPr>
            <p:ph type="title"/>
          </p:nvPr>
        </p:nvSpPr>
        <p:spPr>
          <a:xfrm>
            <a:off x="719402" y="2853631"/>
            <a:ext cx="10753197" cy="886345"/>
          </a:xfrm>
          <a:prstGeom prst="rect">
            <a:avLst/>
          </a:prstGeom>
        </p:spPr>
        <p:txBody>
          <a:bodyPr lIns="0" tIns="0" rIns="0" bIns="0" anchor="ctr"/>
          <a:lstStyle>
            <a:lvl1pPr>
              <a:lnSpc>
                <a:spcPct val="90000"/>
              </a:lnSpc>
            </a:lvl1pPr>
          </a:lstStyle>
          <a:p>
            <a:r>
              <a:t>Title Text</a:t>
            </a:r>
          </a:p>
        </p:txBody>
      </p:sp>
      <p:sp>
        <p:nvSpPr>
          <p:cNvPr id="791" name="Body Level One…"/>
          <p:cNvSpPr txBox="1">
            <a:spLocks noGrp="1"/>
          </p:cNvSpPr>
          <p:nvPr>
            <p:ph type="body" sz="quarter" idx="1"/>
          </p:nvPr>
        </p:nvSpPr>
        <p:spPr>
          <a:xfrm>
            <a:off x="719669" y="2372883"/>
            <a:ext cx="10752929" cy="480486"/>
          </a:xfrm>
          <a:prstGeom prst="rect">
            <a:avLst/>
          </a:prstGeom>
        </p:spPr>
        <p:txBody>
          <a:bodyPr lIns="0" tIns="0" rIns="0" bIns="0"/>
          <a:lstStyle>
            <a:lvl1pPr marL="0" indent="304792">
              <a:lnSpc>
                <a:spcPct val="100000"/>
              </a:lnSpc>
              <a:spcBef>
                <a:spcPts val="400"/>
              </a:spcBef>
              <a:buSzTx/>
              <a:buFontTx/>
              <a:buNone/>
              <a:defRPr sz="2400"/>
            </a:lvl1pPr>
            <a:lvl2pPr marL="1360277" indent="-564429">
              <a:lnSpc>
                <a:spcPct val="100000"/>
              </a:lnSpc>
              <a:spcBef>
                <a:spcPts val="400"/>
              </a:spcBef>
              <a:buSzPts val="2400"/>
              <a:buFontTx/>
              <a:defRPr sz="2400"/>
            </a:lvl2pPr>
            <a:lvl3pPr marL="2031949" indent="-609584">
              <a:lnSpc>
                <a:spcPct val="100000"/>
              </a:lnSpc>
              <a:spcBef>
                <a:spcPts val="400"/>
              </a:spcBef>
              <a:buSzPts val="2400"/>
              <a:buFontTx/>
              <a:defRPr sz="2400"/>
            </a:lvl3pPr>
            <a:lvl4pPr marL="2641532" indent="-609584">
              <a:lnSpc>
                <a:spcPct val="100000"/>
              </a:lnSpc>
              <a:spcBef>
                <a:spcPts val="400"/>
              </a:spcBef>
              <a:buSzPts val="2400"/>
              <a:buFontTx/>
              <a:defRPr sz="2400"/>
            </a:lvl4pPr>
            <a:lvl5pPr marL="0" indent="304792">
              <a:lnSpc>
                <a:spcPct val="100000"/>
              </a:lnSpc>
              <a:spcBef>
                <a:spcPts val="4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92" name="Google Shape;19;p46"/>
          <p:cNvSpPr txBox="1">
            <a:spLocks noGrp="1"/>
          </p:cNvSpPr>
          <p:nvPr>
            <p:ph type="body" sz="quarter" idx="21"/>
          </p:nvPr>
        </p:nvSpPr>
        <p:spPr>
          <a:xfrm>
            <a:off x="719669" y="3909054"/>
            <a:ext cx="10752929" cy="480486"/>
          </a:xfrm>
          <a:prstGeom prst="rect">
            <a:avLst/>
          </a:prstGeom>
        </p:spPr>
        <p:txBody>
          <a:bodyPr lIns="0" tIns="0" rIns="0" bIns="0"/>
          <a:lstStyle/>
          <a:p>
            <a:pPr>
              <a:lnSpc>
                <a:spcPct val="100000"/>
              </a:lnSpc>
            </a:pPr>
            <a:endParaRPr/>
          </a:p>
        </p:txBody>
      </p:sp>
      <p:sp>
        <p:nvSpPr>
          <p:cNvPr id="793"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Musta välislide">
    <p:spTree>
      <p:nvGrpSpPr>
        <p:cNvPr id="1" name=""/>
        <p:cNvGrpSpPr/>
        <p:nvPr/>
      </p:nvGrpSpPr>
      <p:grpSpPr>
        <a:xfrm>
          <a:off x="0" y="0"/>
          <a:ext cx="0" cy="0"/>
          <a:chOff x="0" y="0"/>
          <a:chExt cx="0" cy="0"/>
        </a:xfrm>
      </p:grpSpPr>
      <p:pic>
        <p:nvPicPr>
          <p:cNvPr id="80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801" name="Title Text"/>
          <p:cNvSpPr txBox="1">
            <a:spLocks noGrp="1"/>
          </p:cNvSpPr>
          <p:nvPr>
            <p:ph type="title"/>
          </p:nvPr>
        </p:nvSpPr>
        <p:spPr>
          <a:xfrm>
            <a:off x="719402" y="2276872"/>
            <a:ext cx="10753197" cy="1632183"/>
          </a:xfrm>
          <a:prstGeom prst="rect">
            <a:avLst/>
          </a:prstGeom>
        </p:spPr>
        <p:txBody>
          <a:bodyPr lIns="0" tIns="0" rIns="0" bIns="0" anchor="b"/>
          <a:lstStyle>
            <a:lvl1pPr algn="ctr"/>
          </a:lstStyle>
          <a:p>
            <a:r>
              <a:t>Title Text</a:t>
            </a:r>
          </a:p>
        </p:txBody>
      </p:sp>
      <p:sp>
        <p:nvSpPr>
          <p:cNvPr id="802" name="Body Level One…"/>
          <p:cNvSpPr txBox="1">
            <a:spLocks noGrp="1"/>
          </p:cNvSpPr>
          <p:nvPr>
            <p:ph type="body" sz="quarter" idx="1"/>
          </p:nvPr>
        </p:nvSpPr>
        <p:spPr>
          <a:xfrm>
            <a:off x="719402" y="3909054"/>
            <a:ext cx="10753197" cy="575735"/>
          </a:xfrm>
          <a:prstGeom prst="rect">
            <a:avLst/>
          </a:prstGeom>
        </p:spPr>
        <p:txBody>
          <a:bodyPr lIns="0" tIns="0" rIns="0" bIns="0"/>
          <a:lstStyle>
            <a:lvl1pPr marL="0" indent="304792" algn="ctr">
              <a:lnSpc>
                <a:spcPct val="100000"/>
              </a:lnSpc>
              <a:spcBef>
                <a:spcPts val="400"/>
              </a:spcBef>
              <a:buSzTx/>
              <a:buFontTx/>
              <a:buNone/>
            </a:lvl1pPr>
            <a:lvl2pPr marL="1295368" indent="-533387" algn="ctr">
              <a:lnSpc>
                <a:spcPct val="100000"/>
              </a:lnSpc>
              <a:spcBef>
                <a:spcPts val="400"/>
              </a:spcBef>
              <a:buSzPts val="2100"/>
              <a:buFontTx/>
            </a:lvl2pPr>
            <a:lvl3pPr marL="1971625" indent="-600059" algn="ctr">
              <a:lnSpc>
                <a:spcPct val="100000"/>
              </a:lnSpc>
              <a:spcBef>
                <a:spcPts val="400"/>
              </a:spcBef>
              <a:buSzPts val="2100"/>
              <a:buFontTx/>
            </a:lvl3pPr>
            <a:lvl4pPr marL="2581210" indent="-600060" algn="ctr">
              <a:lnSpc>
                <a:spcPct val="100000"/>
              </a:lnSpc>
              <a:spcBef>
                <a:spcPts val="400"/>
              </a:spcBef>
              <a:buSzPts val="2100"/>
              <a:buFontTx/>
            </a:lvl4pPr>
            <a:lvl5pPr marL="0" indent="304792" algn="ctr">
              <a:lnSpc>
                <a:spcPct val="100000"/>
              </a:lnSpc>
              <a:spcBef>
                <a:spcPts val="4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803"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810"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811"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812"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19"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820"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Vain otsikko">
    <p:spTree>
      <p:nvGrpSpPr>
        <p:cNvPr id="1" name=""/>
        <p:cNvGrpSpPr/>
        <p:nvPr/>
      </p:nvGrpSpPr>
      <p:grpSpPr>
        <a:xfrm>
          <a:off x="0" y="0"/>
          <a:ext cx="0" cy="0"/>
          <a:chOff x="0" y="0"/>
          <a:chExt cx="0" cy="0"/>
        </a:xfrm>
      </p:grpSpPr>
      <p:pic>
        <p:nvPicPr>
          <p:cNvPr id="827" name="Picture 3" descr="Picture 3"/>
          <p:cNvPicPr>
            <a:picLocks noChangeAspect="1"/>
          </p:cNvPicPr>
          <p:nvPr/>
        </p:nvPicPr>
        <p:blipFill>
          <a:blip r:embed="rId2"/>
          <a:stretch>
            <a:fillRect/>
          </a:stretch>
        </p:blipFill>
        <p:spPr>
          <a:xfrm>
            <a:off x="10800522" y="6360000"/>
            <a:ext cx="1103447" cy="214726"/>
          </a:xfrm>
          <a:prstGeom prst="rect">
            <a:avLst/>
          </a:prstGeom>
          <a:ln w="12700">
            <a:miter lim="400000"/>
          </a:ln>
        </p:spPr>
      </p:pic>
      <p:sp>
        <p:nvSpPr>
          <p:cNvPr id="828" name="Title Text"/>
          <p:cNvSpPr txBox="1">
            <a:spLocks noGrp="1"/>
          </p:cNvSpPr>
          <p:nvPr>
            <p:ph type="title"/>
          </p:nvPr>
        </p:nvSpPr>
        <p:spPr>
          <a:xfrm>
            <a:off x="623391" y="356658"/>
            <a:ext cx="10945218" cy="1078366"/>
          </a:xfrm>
          <a:prstGeom prst="rect">
            <a:avLst/>
          </a:prstGeom>
        </p:spPr>
        <p:txBody>
          <a:bodyPr lIns="0" tIns="0" rIns="0" bIns="0" anchor="ctr"/>
          <a:lstStyle/>
          <a:p>
            <a:r>
              <a:t>Title Text</a:t>
            </a:r>
          </a:p>
        </p:txBody>
      </p:sp>
      <p:sp>
        <p:nvSpPr>
          <p:cNvPr id="829"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iso otsikko + TP">
    <p:bg>
      <p:bgPr>
        <a:solidFill>
          <a:srgbClr val="000000"/>
        </a:solidFill>
        <a:effectLst/>
      </p:bgPr>
    </p:bg>
    <p:spTree>
      <p:nvGrpSpPr>
        <p:cNvPr id="1" name=""/>
        <p:cNvGrpSpPr/>
        <p:nvPr/>
      </p:nvGrpSpPr>
      <p:grpSpPr>
        <a:xfrm>
          <a:off x="0" y="0"/>
          <a:ext cx="0" cy="0"/>
          <a:chOff x="0" y="0"/>
          <a:chExt cx="0" cy="0"/>
        </a:xfrm>
      </p:grpSpPr>
      <p:grpSp>
        <p:nvGrpSpPr>
          <p:cNvPr id="220" name="Group 19"/>
          <p:cNvGrpSpPr/>
          <p:nvPr/>
        </p:nvGrpSpPr>
        <p:grpSpPr>
          <a:xfrm>
            <a:off x="3216274" y="-2530550"/>
            <a:ext cx="8975727" cy="1970383"/>
            <a:chOff x="0" y="0"/>
            <a:chExt cx="8975726" cy="1970382"/>
          </a:xfrm>
        </p:grpSpPr>
        <p:sp>
          <p:nvSpPr>
            <p:cNvPr id="186"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187"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88"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89"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0"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1"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2"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3"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4"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5"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6"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7"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8"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9"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00"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01"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02"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03"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204"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205"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206"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207"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208"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209"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210"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211"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212"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13"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14"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15"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16"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17"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18"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19"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221"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222"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223" name="Picture 3" descr="Picture 3"/>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224" name="Body Level One…"/>
          <p:cNvSpPr txBox="1">
            <a:spLocks noGrp="1"/>
          </p:cNvSpPr>
          <p:nvPr>
            <p:ph type="body" sz="quarter" idx="1" hasCustomPrompt="1"/>
          </p:nvPr>
        </p:nvSpPr>
        <p:spPr>
          <a:xfrm>
            <a:off x="155575" y="6321168"/>
            <a:ext cx="1439467" cy="337065"/>
          </a:xfrm>
          <a:prstGeom prst="rect">
            <a:avLst/>
          </a:prstGeom>
        </p:spPr>
        <p:txBody>
          <a:bodyPr anchor="b"/>
          <a:lstStyle>
            <a:lvl1pPr marL="0" indent="0">
              <a:lnSpc>
                <a:spcPct val="100000"/>
              </a:lnSpc>
              <a:spcBef>
                <a:spcPts val="400"/>
              </a:spcBef>
              <a:buSzTx/>
              <a:buFontTx/>
              <a:buNone/>
              <a:defRPr sz="1800">
                <a:solidFill>
                  <a:srgbClr val="FFFFFF"/>
                </a:solidFill>
              </a:defRPr>
            </a:lvl1pPr>
            <a:lvl2pPr marL="476239" indent="-237059">
              <a:lnSpc>
                <a:spcPct val="100000"/>
              </a:lnSpc>
              <a:spcBef>
                <a:spcPts val="400"/>
              </a:spcBef>
              <a:buFontTx/>
              <a:defRPr sz="1800">
                <a:solidFill>
                  <a:srgbClr val="FFFFFF"/>
                </a:solidFill>
              </a:defRPr>
            </a:lvl2pPr>
            <a:lvl3pPr marL="743988" indent="-257168">
              <a:lnSpc>
                <a:spcPct val="100000"/>
              </a:lnSpc>
              <a:spcBef>
                <a:spcPts val="400"/>
              </a:spcBef>
              <a:buFontTx/>
              <a:defRPr sz="1800">
                <a:solidFill>
                  <a:srgbClr val="FFFFFF"/>
                </a:solidFill>
              </a:defRPr>
            </a:lvl3pPr>
            <a:lvl4pPr marL="989517" indent="-257168">
              <a:lnSpc>
                <a:spcPct val="100000"/>
              </a:lnSpc>
              <a:spcBef>
                <a:spcPts val="400"/>
              </a:spcBef>
              <a:buFontTx/>
              <a:defRPr sz="1800">
                <a:solidFill>
                  <a:srgbClr val="FFFFFF"/>
                </a:solidFill>
              </a:defRPr>
            </a:lvl4pPr>
            <a:lvl5pPr marL="0" indent="0">
              <a:lnSpc>
                <a:spcPct val="100000"/>
              </a:lnSpc>
              <a:spcBef>
                <a:spcPts val="400"/>
              </a:spcBef>
              <a:buSzTx/>
              <a:buFontTx/>
              <a:buNone/>
              <a:defRPr sz="1800">
                <a:solidFill>
                  <a:srgbClr val="FFFFFF"/>
                </a:solidFill>
              </a:defRPr>
            </a:lvl5pPr>
          </a:lstStyle>
          <a:p>
            <a:r>
              <a:t>pvm</a:t>
            </a:r>
          </a:p>
          <a:p>
            <a:pPr lvl="1"/>
            <a:endParaRPr/>
          </a:p>
          <a:p>
            <a:pPr lvl="2"/>
            <a:endParaRPr/>
          </a:p>
          <a:p>
            <a:pPr lvl="3"/>
            <a:endParaRPr/>
          </a:p>
          <a:p>
            <a:pPr lvl="4"/>
            <a:endParaRPr/>
          </a:p>
        </p:txBody>
      </p:sp>
      <p:sp>
        <p:nvSpPr>
          <p:cNvPr id="225" name="Iso otsikko + TP"/>
          <p:cNvSpPr txBox="1">
            <a:spLocks noGrp="1"/>
          </p:cNvSpPr>
          <p:nvPr>
            <p:ph type="title" hasCustomPrompt="1"/>
          </p:nvPr>
        </p:nvSpPr>
        <p:spPr>
          <a:xfrm>
            <a:off x="1055687" y="549273"/>
            <a:ext cx="10080628" cy="5759454"/>
          </a:xfrm>
          <a:prstGeom prst="rect">
            <a:avLst/>
          </a:prstGeom>
        </p:spPr>
        <p:txBody>
          <a:bodyPr lIns="0" tIns="0" rIns="0" bIns="0" anchor="ctr"/>
          <a:lstStyle>
            <a:lvl1pPr algn="ctr">
              <a:lnSpc>
                <a:spcPct val="90000"/>
              </a:lnSpc>
              <a:defRPr sz="8000">
                <a:solidFill>
                  <a:srgbClr val="FFFFFF"/>
                </a:solidFill>
              </a:defRPr>
            </a:lvl1pPr>
          </a:lstStyle>
          <a:p>
            <a:r>
              <a:t>Iso otsikko + TP</a:t>
            </a:r>
          </a:p>
        </p:txBody>
      </p:sp>
      <p:sp>
        <p:nvSpPr>
          <p:cNvPr id="22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erusotsikko VP">
    <p:spTree>
      <p:nvGrpSpPr>
        <p:cNvPr id="1" name=""/>
        <p:cNvGrpSpPr/>
        <p:nvPr/>
      </p:nvGrpSpPr>
      <p:grpSpPr>
        <a:xfrm>
          <a:off x="0" y="0"/>
          <a:ext cx="0" cy="0"/>
          <a:chOff x="0" y="0"/>
          <a:chExt cx="0" cy="0"/>
        </a:xfrm>
      </p:grpSpPr>
      <p:grpSp>
        <p:nvGrpSpPr>
          <p:cNvPr id="267" name="Group 19"/>
          <p:cNvGrpSpPr/>
          <p:nvPr/>
        </p:nvGrpSpPr>
        <p:grpSpPr>
          <a:xfrm>
            <a:off x="3216274" y="-2530550"/>
            <a:ext cx="8975727" cy="1970383"/>
            <a:chOff x="0" y="0"/>
            <a:chExt cx="8975726" cy="1970382"/>
          </a:xfrm>
        </p:grpSpPr>
        <p:sp>
          <p:nvSpPr>
            <p:cNvPr id="233"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234"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35"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36"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37"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38"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39"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0"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1"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2"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3"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4"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5"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6"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7"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8"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49"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50"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251"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252"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253"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254"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255"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256"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257"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258"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259"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60"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61"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62"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63"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64"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265"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66"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268"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269"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pic>
        <p:nvPicPr>
          <p:cNvPr id="270" name="Picture 2" descr="Picture 2"/>
          <p:cNvPicPr>
            <a:picLocks noChangeAspect="1"/>
          </p:cNvPicPr>
          <p:nvPr/>
        </p:nvPicPr>
        <p:blipFill>
          <a:blip r:embed="rId2"/>
          <a:stretch>
            <a:fillRect/>
          </a:stretch>
        </p:blipFill>
        <p:spPr>
          <a:xfrm>
            <a:off x="11073600" y="6490799"/>
            <a:ext cx="962519" cy="181156"/>
          </a:xfrm>
          <a:prstGeom prst="rect">
            <a:avLst/>
          </a:prstGeom>
          <a:ln w="12700">
            <a:miter lim="400000"/>
          </a:ln>
        </p:spPr>
      </p:pic>
      <p:sp>
        <p:nvSpPr>
          <p:cNvPr id="271" name="Perusotsikko + VP"/>
          <p:cNvSpPr txBox="1">
            <a:spLocks noGrp="1"/>
          </p:cNvSpPr>
          <p:nvPr>
            <p:ph type="title" hasCustomPrompt="1"/>
          </p:nvPr>
        </p:nvSpPr>
        <p:spPr>
          <a:xfrm>
            <a:off x="1055687" y="2746473"/>
            <a:ext cx="10080628" cy="682529"/>
          </a:xfrm>
          <a:prstGeom prst="rect">
            <a:avLst/>
          </a:prstGeom>
        </p:spPr>
        <p:txBody>
          <a:bodyPr anchor="b"/>
          <a:lstStyle>
            <a:lvl1pPr>
              <a:lnSpc>
                <a:spcPct val="90000"/>
              </a:lnSpc>
              <a:defRPr sz="5400"/>
            </a:lvl1pPr>
          </a:lstStyle>
          <a:p>
            <a:r>
              <a:t>Perusotsikko + VP</a:t>
            </a:r>
          </a:p>
        </p:txBody>
      </p:sp>
      <p:sp>
        <p:nvSpPr>
          <p:cNvPr id="272" name="Body Level One…"/>
          <p:cNvSpPr txBox="1">
            <a:spLocks noGrp="1"/>
          </p:cNvSpPr>
          <p:nvPr>
            <p:ph type="body" sz="quarter" idx="1"/>
          </p:nvPr>
        </p:nvSpPr>
        <p:spPr>
          <a:xfrm>
            <a:off x="1055687" y="3669241"/>
            <a:ext cx="10080626" cy="480486"/>
          </a:xfrm>
          <a:prstGeom prst="rect">
            <a:avLst/>
          </a:prstGeom>
        </p:spPr>
        <p:txBody>
          <a:bodyPr/>
          <a:lstStyle>
            <a:lvl1pPr marL="0" indent="0">
              <a:lnSpc>
                <a:spcPct val="100000"/>
              </a:lnSpc>
              <a:buSzTx/>
              <a:buFontTx/>
              <a:buNone/>
            </a:lvl1pPr>
            <a:lvl2pPr marL="515748" indent="-276571">
              <a:lnSpc>
                <a:spcPct val="100000"/>
              </a:lnSpc>
              <a:buFontTx/>
            </a:lvl2pPr>
            <a:lvl3pPr marL="786849" indent="-300029">
              <a:lnSpc>
                <a:spcPct val="100000"/>
              </a:lnSpc>
              <a:buFontTx/>
            </a:lvl3pPr>
            <a:lvl4pPr marL="1032377" indent="-300028">
              <a:lnSpc>
                <a:spcPct val="100000"/>
              </a:lnSpc>
              <a:buFontTx/>
            </a:lvl4pPr>
            <a:lvl5pPr marL="0" indent="0">
              <a:lnSpc>
                <a:spcPct val="10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273" name="Text Placeholder 3"/>
          <p:cNvSpPr>
            <a:spLocks noGrp="1"/>
          </p:cNvSpPr>
          <p:nvPr>
            <p:ph type="body" sz="quarter" idx="21" hasCustomPrompt="1"/>
          </p:nvPr>
        </p:nvSpPr>
        <p:spPr>
          <a:xfrm>
            <a:off x="155574" y="6321168"/>
            <a:ext cx="1439467" cy="337065"/>
          </a:xfrm>
          <a:prstGeom prst="rect">
            <a:avLst/>
          </a:prstGeom>
        </p:spPr>
        <p:txBody>
          <a:bodyPr anchor="b"/>
          <a:lstStyle>
            <a:lvl1pPr marL="0" indent="0" defTabSz="603488">
              <a:lnSpc>
                <a:spcPct val="100000"/>
              </a:lnSpc>
              <a:spcBef>
                <a:spcPts val="400"/>
              </a:spcBef>
              <a:buSzTx/>
              <a:buFontTx/>
              <a:buNone/>
              <a:defRPr sz="1700"/>
            </a:lvl1pPr>
          </a:lstStyle>
          <a:p>
            <a:r>
              <a:t>pvm</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erusotsikko TP">
    <p:bg>
      <p:bgPr>
        <a:solidFill>
          <a:srgbClr val="000000"/>
        </a:solidFill>
        <a:effectLst/>
      </p:bgPr>
    </p:bg>
    <p:spTree>
      <p:nvGrpSpPr>
        <p:cNvPr id="1" name=""/>
        <p:cNvGrpSpPr/>
        <p:nvPr/>
      </p:nvGrpSpPr>
      <p:grpSpPr>
        <a:xfrm>
          <a:off x="0" y="0"/>
          <a:ext cx="0" cy="0"/>
          <a:chOff x="0" y="0"/>
          <a:chExt cx="0" cy="0"/>
        </a:xfrm>
      </p:grpSpPr>
      <p:grpSp>
        <p:nvGrpSpPr>
          <p:cNvPr id="315" name="Group 19"/>
          <p:cNvGrpSpPr/>
          <p:nvPr/>
        </p:nvGrpSpPr>
        <p:grpSpPr>
          <a:xfrm>
            <a:off x="3216274" y="-2530550"/>
            <a:ext cx="8975727" cy="1970383"/>
            <a:chOff x="0" y="0"/>
            <a:chExt cx="8975726" cy="1970382"/>
          </a:xfrm>
        </p:grpSpPr>
        <p:sp>
          <p:nvSpPr>
            <p:cNvPr id="281"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282"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3"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4"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5"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6"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7"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8"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89"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0"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1"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2"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3"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4"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5"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6"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7"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298"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299"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300"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301"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302"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303"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304"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305"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306"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307"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08"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09"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10"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11"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12"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13"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14"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316"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317"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318" name="Perusotsikko + TP"/>
          <p:cNvSpPr txBox="1">
            <a:spLocks noGrp="1"/>
          </p:cNvSpPr>
          <p:nvPr>
            <p:ph type="title" hasCustomPrompt="1"/>
          </p:nvPr>
        </p:nvSpPr>
        <p:spPr>
          <a:xfrm>
            <a:off x="1055687" y="2746473"/>
            <a:ext cx="10080628" cy="682529"/>
          </a:xfrm>
          <a:prstGeom prst="rect">
            <a:avLst/>
          </a:prstGeom>
        </p:spPr>
        <p:txBody>
          <a:bodyPr anchor="b"/>
          <a:lstStyle>
            <a:lvl1pPr>
              <a:lnSpc>
                <a:spcPct val="90000"/>
              </a:lnSpc>
              <a:defRPr sz="5400">
                <a:solidFill>
                  <a:srgbClr val="FFFFFF"/>
                </a:solidFill>
              </a:defRPr>
            </a:lvl1pPr>
          </a:lstStyle>
          <a:p>
            <a:r>
              <a:t>Perusotsikko + TP</a:t>
            </a:r>
          </a:p>
        </p:txBody>
      </p:sp>
      <p:sp>
        <p:nvSpPr>
          <p:cNvPr id="319" name="Body Level One…"/>
          <p:cNvSpPr txBox="1">
            <a:spLocks noGrp="1"/>
          </p:cNvSpPr>
          <p:nvPr>
            <p:ph type="body" sz="quarter" idx="1"/>
          </p:nvPr>
        </p:nvSpPr>
        <p:spPr>
          <a:xfrm>
            <a:off x="1055687" y="3669241"/>
            <a:ext cx="10080626" cy="480486"/>
          </a:xfrm>
          <a:prstGeom prst="rect">
            <a:avLst/>
          </a:prstGeom>
        </p:spPr>
        <p:txBody>
          <a:bodyPr/>
          <a:lstStyle>
            <a:lvl1pPr marL="0" indent="0">
              <a:lnSpc>
                <a:spcPct val="100000"/>
              </a:lnSpc>
              <a:buSzTx/>
              <a:buFontTx/>
              <a:buNone/>
              <a:defRPr>
                <a:solidFill>
                  <a:srgbClr val="FFFFFF"/>
                </a:solidFill>
              </a:defRPr>
            </a:lvl1pPr>
            <a:lvl2pPr marL="515748" indent="-276571">
              <a:lnSpc>
                <a:spcPct val="100000"/>
              </a:lnSpc>
              <a:buFontTx/>
              <a:defRPr>
                <a:solidFill>
                  <a:srgbClr val="FFFFFF"/>
                </a:solidFill>
              </a:defRPr>
            </a:lvl2pPr>
            <a:lvl3pPr marL="786849" indent="-300029">
              <a:lnSpc>
                <a:spcPct val="100000"/>
              </a:lnSpc>
              <a:buFontTx/>
              <a:defRPr>
                <a:solidFill>
                  <a:srgbClr val="FFFFFF"/>
                </a:solidFill>
              </a:defRPr>
            </a:lvl3pPr>
            <a:lvl4pPr marL="1032377" indent="-300028">
              <a:lnSpc>
                <a:spcPct val="100000"/>
              </a:lnSpc>
              <a:buFontTx/>
              <a:defRPr>
                <a:solidFill>
                  <a:srgbClr val="FFFFFF"/>
                </a:solidFill>
              </a:defRPr>
            </a:lvl4pPr>
            <a:lvl5pPr marL="0" indent="0">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20" name="Picture 3" descr="Picture 3"/>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321" name="Text Placeholder 3"/>
          <p:cNvSpPr>
            <a:spLocks noGrp="1"/>
          </p:cNvSpPr>
          <p:nvPr>
            <p:ph type="body" sz="quarter" idx="21" hasCustomPrompt="1"/>
          </p:nvPr>
        </p:nvSpPr>
        <p:spPr>
          <a:xfrm>
            <a:off x="155574" y="6321168"/>
            <a:ext cx="1439467" cy="337065"/>
          </a:xfrm>
          <a:prstGeom prst="rect">
            <a:avLst/>
          </a:prstGeom>
        </p:spPr>
        <p:txBody>
          <a:bodyPr anchor="b"/>
          <a:lstStyle>
            <a:lvl1pPr marL="0" indent="0" defTabSz="603488">
              <a:lnSpc>
                <a:spcPct val="100000"/>
              </a:lnSpc>
              <a:spcBef>
                <a:spcPts val="400"/>
              </a:spcBef>
              <a:buSzTx/>
              <a:buFontTx/>
              <a:buNone/>
              <a:defRPr sz="1700">
                <a:solidFill>
                  <a:srgbClr val="FFFFFF"/>
                </a:solidFill>
              </a:defRPr>
            </a:lvl1pPr>
          </a:lstStyle>
          <a:p>
            <a:r>
              <a:t>pvm</a:t>
            </a:r>
          </a:p>
        </p:txBody>
      </p:sp>
      <p:sp>
        <p:nvSpPr>
          <p:cNvPr id="32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äliotsikko VP">
    <p:spTree>
      <p:nvGrpSpPr>
        <p:cNvPr id="1" name=""/>
        <p:cNvGrpSpPr/>
        <p:nvPr/>
      </p:nvGrpSpPr>
      <p:grpSpPr>
        <a:xfrm>
          <a:off x="0" y="0"/>
          <a:ext cx="0" cy="0"/>
          <a:chOff x="0" y="0"/>
          <a:chExt cx="0" cy="0"/>
        </a:xfrm>
      </p:grpSpPr>
      <p:sp>
        <p:nvSpPr>
          <p:cNvPr id="329" name="Väliotsikko + VP"/>
          <p:cNvSpPr txBox="1">
            <a:spLocks noGrp="1"/>
          </p:cNvSpPr>
          <p:nvPr>
            <p:ph type="title" hasCustomPrompt="1"/>
          </p:nvPr>
        </p:nvSpPr>
        <p:spPr>
          <a:xfrm>
            <a:off x="1055687" y="2084202"/>
            <a:ext cx="10080627" cy="1632183"/>
          </a:xfrm>
          <a:prstGeom prst="rect">
            <a:avLst/>
          </a:prstGeom>
        </p:spPr>
        <p:txBody>
          <a:bodyPr anchor="b"/>
          <a:lstStyle>
            <a:lvl1pPr algn="ctr">
              <a:defRPr sz="4000"/>
            </a:lvl1pPr>
          </a:lstStyle>
          <a:p>
            <a:r>
              <a:t>Väliotsikko + VP</a:t>
            </a:r>
          </a:p>
        </p:txBody>
      </p:sp>
      <p:sp>
        <p:nvSpPr>
          <p:cNvPr id="330" name="Body Level One…"/>
          <p:cNvSpPr txBox="1">
            <a:spLocks noGrp="1"/>
          </p:cNvSpPr>
          <p:nvPr>
            <p:ph type="body" sz="quarter" idx="1"/>
          </p:nvPr>
        </p:nvSpPr>
        <p:spPr>
          <a:xfrm>
            <a:off x="1055687" y="3861375"/>
            <a:ext cx="10080627" cy="575735"/>
          </a:xfrm>
          <a:prstGeom prst="rect">
            <a:avLst/>
          </a:prstGeom>
        </p:spPr>
        <p:txBody>
          <a:bodyPr/>
          <a:lstStyle>
            <a:lvl1pPr marL="0" indent="0" algn="ctr">
              <a:lnSpc>
                <a:spcPct val="100000"/>
              </a:lnSpc>
              <a:buSzTx/>
              <a:buFontTx/>
              <a:buNone/>
            </a:lvl1pPr>
            <a:lvl2pPr marL="515748" indent="-276571" algn="ctr">
              <a:lnSpc>
                <a:spcPct val="100000"/>
              </a:lnSpc>
              <a:buFontTx/>
            </a:lvl2pPr>
            <a:lvl3pPr marL="786849" indent="-300029" algn="ctr">
              <a:lnSpc>
                <a:spcPct val="100000"/>
              </a:lnSpc>
              <a:buFontTx/>
            </a:lvl3pPr>
            <a:lvl4pPr marL="1032377" indent="-300028" algn="ctr">
              <a:lnSpc>
                <a:spcPct val="100000"/>
              </a:lnSpc>
              <a:buFontTx/>
            </a:lvl4pPr>
            <a:lvl5pPr marL="0" indent="0" algn="ctr">
              <a:lnSpc>
                <a:spcPct val="10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äliotsikko TP">
    <p:bg>
      <p:bgPr>
        <a:solidFill>
          <a:srgbClr val="000000"/>
        </a:solidFill>
        <a:effectLst/>
      </p:bgPr>
    </p:bg>
    <p:spTree>
      <p:nvGrpSpPr>
        <p:cNvPr id="1" name=""/>
        <p:cNvGrpSpPr/>
        <p:nvPr/>
      </p:nvGrpSpPr>
      <p:grpSpPr>
        <a:xfrm>
          <a:off x="0" y="0"/>
          <a:ext cx="0" cy="0"/>
          <a:chOff x="0" y="0"/>
          <a:chExt cx="0" cy="0"/>
        </a:xfrm>
      </p:grpSpPr>
      <p:grpSp>
        <p:nvGrpSpPr>
          <p:cNvPr id="372" name="Group 19"/>
          <p:cNvGrpSpPr/>
          <p:nvPr/>
        </p:nvGrpSpPr>
        <p:grpSpPr>
          <a:xfrm>
            <a:off x="3216274" y="-2530550"/>
            <a:ext cx="8975727" cy="1970383"/>
            <a:chOff x="0" y="0"/>
            <a:chExt cx="8975726" cy="1970382"/>
          </a:xfrm>
        </p:grpSpPr>
        <p:sp>
          <p:nvSpPr>
            <p:cNvPr id="338"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339"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0"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1"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2"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3"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4"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5"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6"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7"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8"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49"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0"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1"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2"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3"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4"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355"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356"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357"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358"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359"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360"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361"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362"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363"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364"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65"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66"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67"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68"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69"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70"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71"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373"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374"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375" name="Väliotsikko + TP"/>
          <p:cNvSpPr txBox="1">
            <a:spLocks noGrp="1"/>
          </p:cNvSpPr>
          <p:nvPr>
            <p:ph type="title" hasCustomPrompt="1"/>
          </p:nvPr>
        </p:nvSpPr>
        <p:spPr>
          <a:xfrm>
            <a:off x="1055687" y="2084202"/>
            <a:ext cx="10080627" cy="1632183"/>
          </a:xfrm>
          <a:prstGeom prst="rect">
            <a:avLst/>
          </a:prstGeom>
        </p:spPr>
        <p:txBody>
          <a:bodyPr anchor="b"/>
          <a:lstStyle>
            <a:lvl1pPr algn="ctr">
              <a:defRPr sz="4000">
                <a:solidFill>
                  <a:srgbClr val="FFFFFF"/>
                </a:solidFill>
              </a:defRPr>
            </a:lvl1pPr>
          </a:lstStyle>
          <a:p>
            <a:r>
              <a:t>Väliotsikko + TP</a:t>
            </a:r>
          </a:p>
        </p:txBody>
      </p:sp>
      <p:sp>
        <p:nvSpPr>
          <p:cNvPr id="376" name="Body Level One…"/>
          <p:cNvSpPr txBox="1">
            <a:spLocks noGrp="1"/>
          </p:cNvSpPr>
          <p:nvPr>
            <p:ph type="body" sz="quarter" idx="1"/>
          </p:nvPr>
        </p:nvSpPr>
        <p:spPr>
          <a:xfrm>
            <a:off x="1055687" y="3861375"/>
            <a:ext cx="10080627" cy="575735"/>
          </a:xfrm>
          <a:prstGeom prst="rect">
            <a:avLst/>
          </a:prstGeom>
        </p:spPr>
        <p:txBody>
          <a:bodyPr/>
          <a:lstStyle>
            <a:lvl1pPr marL="0" indent="0" algn="ctr">
              <a:lnSpc>
                <a:spcPct val="100000"/>
              </a:lnSpc>
              <a:buSzTx/>
              <a:buFontTx/>
              <a:buNone/>
              <a:defRPr>
                <a:solidFill>
                  <a:srgbClr val="FFFFFF"/>
                </a:solidFill>
              </a:defRPr>
            </a:lvl1pPr>
            <a:lvl2pPr marL="515748" indent="-276571" algn="ctr">
              <a:lnSpc>
                <a:spcPct val="100000"/>
              </a:lnSpc>
              <a:buFontTx/>
              <a:defRPr>
                <a:solidFill>
                  <a:srgbClr val="FFFFFF"/>
                </a:solidFill>
              </a:defRPr>
            </a:lvl2pPr>
            <a:lvl3pPr marL="786849" indent="-300029" algn="ctr">
              <a:lnSpc>
                <a:spcPct val="100000"/>
              </a:lnSpc>
              <a:buFontTx/>
              <a:defRPr>
                <a:solidFill>
                  <a:srgbClr val="FFFFFF"/>
                </a:solidFill>
              </a:defRPr>
            </a:lvl3pPr>
            <a:lvl4pPr marL="1032377" indent="-300028" algn="ctr">
              <a:lnSpc>
                <a:spcPct val="100000"/>
              </a:lnSpc>
              <a:buFontTx/>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77" name="Picture 6" descr="Picture 6"/>
          <p:cNvPicPr>
            <a:picLocks noChangeAspect="1"/>
          </p:cNvPicPr>
          <p:nvPr/>
        </p:nvPicPr>
        <p:blipFill>
          <a:blip r:embed="rId2"/>
          <a:stretch>
            <a:fillRect/>
          </a:stretch>
        </p:blipFill>
        <p:spPr>
          <a:xfrm>
            <a:off x="11073600" y="6490799"/>
            <a:ext cx="961202" cy="181194"/>
          </a:xfrm>
          <a:prstGeom prst="rect">
            <a:avLst/>
          </a:prstGeom>
          <a:ln w="12700">
            <a:miter lim="400000"/>
          </a:ln>
        </p:spPr>
      </p:pic>
      <p:sp>
        <p:nvSpPr>
          <p:cNvPr id="378" name="Slide Number"/>
          <p:cNvSpPr txBox="1">
            <a:spLocks noGrp="1"/>
          </p:cNvSpPr>
          <p:nvPr>
            <p:ph type="sldNum" sz="quarter" idx="2"/>
          </p:nvPr>
        </p:nvSpPr>
        <p:spPr>
          <a:xfrm>
            <a:off x="8600773" y="6224224"/>
            <a:ext cx="273654" cy="26425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ekstisivu VP">
    <p:spTree>
      <p:nvGrpSpPr>
        <p:cNvPr id="1" name=""/>
        <p:cNvGrpSpPr/>
        <p:nvPr/>
      </p:nvGrpSpPr>
      <p:grpSpPr>
        <a:xfrm>
          <a:off x="0" y="0"/>
          <a:ext cx="0" cy="0"/>
          <a:chOff x="0" y="0"/>
          <a:chExt cx="0" cy="0"/>
        </a:xfrm>
      </p:grpSpPr>
      <p:sp>
        <p:nvSpPr>
          <p:cNvPr id="385" name="Tekstikalvo + VP"/>
          <p:cNvSpPr txBox="1">
            <a:spLocks noGrp="1"/>
          </p:cNvSpPr>
          <p:nvPr>
            <p:ph type="title" hasCustomPrompt="1"/>
          </p:nvPr>
        </p:nvSpPr>
        <p:spPr>
          <a:prstGeom prst="rect">
            <a:avLst/>
          </a:prstGeom>
        </p:spPr>
        <p:txBody>
          <a:bodyPr/>
          <a:lstStyle/>
          <a:p>
            <a:r>
              <a:t>Tekstikalvo + VP</a:t>
            </a:r>
          </a:p>
        </p:txBody>
      </p:sp>
      <p:sp>
        <p:nvSpPr>
          <p:cNvPr id="38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6" name="Group 19"/>
          <p:cNvGrpSpPr/>
          <p:nvPr/>
        </p:nvGrpSpPr>
        <p:grpSpPr>
          <a:xfrm>
            <a:off x="3216274" y="-2530550"/>
            <a:ext cx="8975727" cy="1970383"/>
            <a:chOff x="0" y="0"/>
            <a:chExt cx="8975726" cy="1970382"/>
          </a:xfrm>
        </p:grpSpPr>
        <p:sp>
          <p:nvSpPr>
            <p:cNvPr id="2" name="Rectangle 18"/>
            <p:cNvSpPr/>
            <p:nvPr/>
          </p:nvSpPr>
          <p:spPr>
            <a:xfrm rot="5400000">
              <a:off x="3502671" y="-3502673"/>
              <a:ext cx="1970383" cy="8975727"/>
            </a:xfrm>
            <a:prstGeom prst="rect">
              <a:avLst/>
            </a:prstGeom>
            <a:solidFill>
              <a:srgbClr val="FFFFFF"/>
            </a:solidFill>
            <a:ln w="12700" cap="flat">
              <a:solidFill>
                <a:srgbClr val="000000"/>
              </a:solidFill>
              <a:prstDash val="sysDash"/>
              <a:round/>
            </a:ln>
            <a:effectLst/>
          </p:spPr>
          <p:txBody>
            <a:bodyPr wrap="square" lIns="45718" tIns="45718" rIns="45718" bIns="45718" numCol="1" anchor="ctr">
              <a:noAutofit/>
            </a:bodyPr>
            <a:lstStyle/>
            <a:p>
              <a:pPr algn="ctr">
                <a:defRPr>
                  <a:solidFill>
                    <a:srgbClr val="FFFFFF"/>
                  </a:solidFill>
                  <a:latin typeface="Georgia"/>
                  <a:ea typeface="Georgia"/>
                  <a:cs typeface="Georgia"/>
                  <a:sym typeface="Georgia"/>
                </a:defRPr>
              </a:pPr>
              <a:endParaRPr/>
            </a:p>
          </p:txBody>
        </p:sp>
        <p:sp>
          <p:nvSpPr>
            <p:cNvPr id="3" name="Ellipsi 28"/>
            <p:cNvSpPr/>
            <p:nvPr/>
          </p:nvSpPr>
          <p:spPr>
            <a:xfrm rot="5400000">
              <a:off x="7888385" y="1004925"/>
              <a:ext cx="719819" cy="697113"/>
            </a:xfrm>
            <a:prstGeom prst="ellipse">
              <a:avLst/>
            </a:prstGeom>
            <a:solidFill>
              <a:srgbClr val="FDE8E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4" name="Ellipsi 29"/>
            <p:cNvSpPr/>
            <p:nvPr/>
          </p:nvSpPr>
          <p:spPr>
            <a:xfrm rot="5400000">
              <a:off x="7008178" y="1004925"/>
              <a:ext cx="719819" cy="697113"/>
            </a:xfrm>
            <a:prstGeom prst="ellipse">
              <a:avLst/>
            </a:prstGeom>
            <a:solidFill>
              <a:srgbClr val="FACDD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5" name="Ellipsi 30"/>
            <p:cNvSpPr/>
            <p:nvPr/>
          </p:nvSpPr>
          <p:spPr>
            <a:xfrm rot="5400000">
              <a:off x="6128051" y="1004925"/>
              <a:ext cx="719819" cy="697113"/>
            </a:xfrm>
            <a:prstGeom prst="ellipse">
              <a:avLst/>
            </a:prstGeom>
            <a:solidFill>
              <a:srgbClr val="FFEAD3"/>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6" name="Ellipsi 31"/>
            <p:cNvSpPr/>
            <p:nvPr/>
          </p:nvSpPr>
          <p:spPr>
            <a:xfrm rot="5400000">
              <a:off x="5247923" y="1004885"/>
              <a:ext cx="719819" cy="697113"/>
            </a:xfrm>
            <a:prstGeom prst="ellipse">
              <a:avLst/>
            </a:prstGeom>
            <a:solidFill>
              <a:srgbClr val="FFEF7F"/>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7" name="Ellipsi 32"/>
            <p:cNvSpPr/>
            <p:nvPr/>
          </p:nvSpPr>
          <p:spPr>
            <a:xfrm rot="5400000">
              <a:off x="4367795" y="1004885"/>
              <a:ext cx="719820" cy="697113"/>
            </a:xfrm>
            <a:prstGeom prst="ellipse">
              <a:avLst/>
            </a:prstGeom>
            <a:solidFill>
              <a:srgbClr val="E0F3D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8" name="Ellipsi 32"/>
            <p:cNvSpPr/>
            <p:nvPr/>
          </p:nvSpPr>
          <p:spPr>
            <a:xfrm rot="5400000">
              <a:off x="3487669" y="1004885"/>
              <a:ext cx="719819" cy="697113"/>
            </a:xfrm>
            <a:prstGeom prst="ellipse">
              <a:avLst/>
            </a:prstGeom>
            <a:solidFill>
              <a:srgbClr val="BFE0D1"/>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9" name="Ellipsi 32"/>
            <p:cNvSpPr/>
            <p:nvPr/>
          </p:nvSpPr>
          <p:spPr>
            <a:xfrm rot="5400000">
              <a:off x="2607541" y="1004885"/>
              <a:ext cx="719819" cy="697113"/>
            </a:xfrm>
            <a:prstGeom prst="ellipse">
              <a:avLst/>
            </a:prstGeom>
            <a:solidFill>
              <a:srgbClr val="D7F2F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0" name="Ellipsi 32"/>
            <p:cNvSpPr/>
            <p:nvPr/>
          </p:nvSpPr>
          <p:spPr>
            <a:xfrm rot="5400000">
              <a:off x="1727412" y="1004913"/>
              <a:ext cx="719819" cy="697113"/>
            </a:xfrm>
            <a:prstGeom prst="ellipse">
              <a:avLst/>
            </a:prstGeom>
            <a:solidFill>
              <a:srgbClr val="C9DBE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1" name="Ellipsi 28"/>
            <p:cNvSpPr/>
            <p:nvPr/>
          </p:nvSpPr>
          <p:spPr>
            <a:xfrm rot="5400000">
              <a:off x="7888378" y="553353"/>
              <a:ext cx="719819" cy="697113"/>
            </a:xfrm>
            <a:prstGeom prst="ellipse">
              <a:avLst/>
            </a:prstGeom>
            <a:solidFill>
              <a:srgbClr val="FBD1DC"/>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2" name="Ellipsi 29"/>
            <p:cNvSpPr/>
            <p:nvPr/>
          </p:nvSpPr>
          <p:spPr>
            <a:xfrm rot="5400000">
              <a:off x="7008178" y="553353"/>
              <a:ext cx="719819" cy="697113"/>
            </a:xfrm>
            <a:prstGeom prst="ellipse">
              <a:avLst/>
            </a:prstGeom>
            <a:solidFill>
              <a:schemeClr val="accent6"/>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3" name="Ellipsi 30"/>
            <p:cNvSpPr/>
            <p:nvPr/>
          </p:nvSpPr>
          <p:spPr>
            <a:xfrm rot="5400000">
              <a:off x="6128051" y="553353"/>
              <a:ext cx="719819" cy="697113"/>
            </a:xfrm>
            <a:prstGeom prst="ellipse">
              <a:avLst/>
            </a:prstGeom>
            <a:solidFill>
              <a:srgbClr val="FF9F37"/>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4" name="Ellipsi 31"/>
            <p:cNvSpPr/>
            <p:nvPr/>
          </p:nvSpPr>
          <p:spPr>
            <a:xfrm rot="5400000">
              <a:off x="5247923" y="553339"/>
              <a:ext cx="719819" cy="697113"/>
            </a:xfrm>
            <a:prstGeom prst="ellipse">
              <a:avLst/>
            </a:prstGeom>
            <a:solidFill>
              <a:srgbClr val="FFE000"/>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5" name="Ellipsi 32"/>
            <p:cNvSpPr/>
            <p:nvPr/>
          </p:nvSpPr>
          <p:spPr>
            <a:xfrm rot="5400000">
              <a:off x="4367795" y="553339"/>
              <a:ext cx="719820" cy="697113"/>
            </a:xfrm>
            <a:prstGeom prst="ellipse">
              <a:avLst/>
            </a:prstGeom>
            <a:solidFill>
              <a:srgbClr val="73C92D"/>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6" name="Ellipsi 32"/>
            <p:cNvSpPr/>
            <p:nvPr/>
          </p:nvSpPr>
          <p:spPr>
            <a:xfrm rot="5400000">
              <a:off x="3487669" y="553339"/>
              <a:ext cx="719819" cy="697113"/>
            </a:xfrm>
            <a:prstGeom prst="ellipse">
              <a:avLst/>
            </a:prstGeom>
            <a:solidFill>
              <a:srgbClr val="008549"/>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7" name="Ellipsi 32"/>
            <p:cNvSpPr/>
            <p:nvPr/>
          </p:nvSpPr>
          <p:spPr>
            <a:xfrm rot="5400000">
              <a:off x="2607541" y="553339"/>
              <a:ext cx="719819" cy="697113"/>
            </a:xfrm>
            <a:prstGeom prst="ellipse">
              <a:avLst/>
            </a:prstGeom>
            <a:solidFill>
              <a:srgbClr val="75CFEB"/>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8" name="Ellipsi 32"/>
            <p:cNvSpPr/>
            <p:nvPr/>
          </p:nvSpPr>
          <p:spPr>
            <a:xfrm rot="5400000">
              <a:off x="1727412" y="553349"/>
              <a:ext cx="719819" cy="697113"/>
            </a:xfrm>
            <a:prstGeom prst="ellipse">
              <a:avLst/>
            </a:prstGeom>
            <a:solidFill>
              <a:srgbClr val="367ABA"/>
            </a:solidFill>
            <a:ln w="12700" cap="flat">
              <a:noFill/>
              <a:miter lim="400000"/>
            </a:ln>
            <a:effectLst/>
          </p:spPr>
          <p:txBody>
            <a:bodyPr wrap="square" lIns="45718" tIns="45718" rIns="45718" bIns="45718" numCol="1" anchor="ctr">
              <a:noAutofit/>
            </a:bodyPr>
            <a:lstStyle/>
            <a:p>
              <a:pPr algn="ctr">
                <a:defRPr>
                  <a:solidFill>
                    <a:srgbClr val="FFFFFF"/>
                  </a:solidFill>
                  <a:latin typeface="Arial Black"/>
                  <a:ea typeface="Arial Black"/>
                  <a:cs typeface="Arial Black"/>
                  <a:sym typeface="Arial Black"/>
                </a:defRPr>
              </a:pPr>
              <a:endParaRPr/>
            </a:p>
          </p:txBody>
        </p:sp>
        <p:sp>
          <p:nvSpPr>
            <p:cNvPr id="19" name="TextBox 17"/>
            <p:cNvSpPr txBox="1"/>
            <p:nvPr/>
          </p:nvSpPr>
          <p:spPr>
            <a:xfrm>
              <a:off x="376121" y="431588"/>
              <a:ext cx="1221263"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600">
                  <a:latin typeface="Georgia"/>
                  <a:ea typeface="Georgia"/>
                  <a:cs typeface="Georgia"/>
                  <a:sym typeface="Georgia"/>
                </a:defRPr>
              </a:lvl1pPr>
            </a:lstStyle>
            <a:p>
              <a:r>
                <a:t>Sitran väripaletti. Nappaa väri pipetillä.</a:t>
              </a:r>
            </a:p>
          </p:txBody>
        </p:sp>
        <p:sp>
          <p:nvSpPr>
            <p:cNvPr id="20" name="TextBox 22"/>
            <p:cNvSpPr txBox="1"/>
            <p:nvPr/>
          </p:nvSpPr>
          <p:spPr>
            <a:xfrm>
              <a:off x="1676398"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Mustikka</a:t>
              </a:r>
            </a:p>
          </p:txBody>
        </p:sp>
        <p:sp>
          <p:nvSpPr>
            <p:cNvPr id="21" name="TextBox 23"/>
            <p:cNvSpPr txBox="1"/>
            <p:nvPr/>
          </p:nvSpPr>
          <p:spPr>
            <a:xfrm>
              <a:off x="25450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Tellus</a:t>
              </a:r>
            </a:p>
          </p:txBody>
        </p:sp>
        <p:sp>
          <p:nvSpPr>
            <p:cNvPr id="22" name="TextBox 24"/>
            <p:cNvSpPr txBox="1"/>
            <p:nvPr/>
          </p:nvSpPr>
          <p:spPr>
            <a:xfrm>
              <a:off x="3430387"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Havu</a:t>
              </a:r>
            </a:p>
          </p:txBody>
        </p:sp>
        <p:sp>
          <p:nvSpPr>
            <p:cNvPr id="23" name="TextBox 25"/>
            <p:cNvSpPr txBox="1"/>
            <p:nvPr/>
          </p:nvSpPr>
          <p:spPr>
            <a:xfrm>
              <a:off x="4319883"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Kerkkä</a:t>
              </a:r>
            </a:p>
          </p:txBody>
        </p:sp>
        <p:sp>
          <p:nvSpPr>
            <p:cNvPr id="24" name="TextBox 26"/>
            <p:cNvSpPr txBox="1"/>
            <p:nvPr/>
          </p:nvSpPr>
          <p:spPr>
            <a:xfrm>
              <a:off x="5183981"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Voikukka</a:t>
              </a:r>
            </a:p>
          </p:txBody>
        </p:sp>
        <p:sp>
          <p:nvSpPr>
            <p:cNvPr id="25" name="TextBox 27"/>
            <p:cNvSpPr txBox="1"/>
            <p:nvPr/>
          </p:nvSpPr>
          <p:spPr>
            <a:xfrm>
              <a:off x="6069285"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Tyrni</a:t>
              </a:r>
            </a:p>
          </p:txBody>
        </p:sp>
        <p:sp>
          <p:nvSpPr>
            <p:cNvPr id="26" name="TextBox 28"/>
            <p:cNvSpPr txBox="1"/>
            <p:nvPr/>
          </p:nvSpPr>
          <p:spPr>
            <a:xfrm>
              <a:off x="6950272" y="169184"/>
              <a:ext cx="812803"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100">
                  <a:latin typeface="Georgia"/>
                  <a:ea typeface="Georgia"/>
                  <a:cs typeface="Georgia"/>
                  <a:sym typeface="Georgia"/>
                </a:defRPr>
              </a:lvl1pPr>
            </a:lstStyle>
            <a:p>
              <a:r>
                <a:t>Puolukka</a:t>
              </a:r>
            </a:p>
          </p:txBody>
        </p:sp>
        <p:sp>
          <p:nvSpPr>
            <p:cNvPr id="27" name="TextBox 29"/>
            <p:cNvSpPr txBox="1"/>
            <p:nvPr/>
          </p:nvSpPr>
          <p:spPr>
            <a:xfrm>
              <a:off x="7839768" y="169187"/>
              <a:ext cx="81280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defRPr sz="1100">
                  <a:latin typeface="Georgia"/>
                  <a:ea typeface="Georgia"/>
                  <a:cs typeface="Georgia"/>
                  <a:sym typeface="Georgia"/>
                </a:defRPr>
              </a:pPr>
              <a:r>
                <a:t>Mansikka</a:t>
              </a:r>
              <a:endParaRPr>
                <a:latin typeface="Arial"/>
                <a:ea typeface="Arial"/>
                <a:cs typeface="Arial"/>
                <a:sym typeface="Arial"/>
              </a:endParaRPr>
            </a:p>
            <a:p>
              <a:pPr algn="ctr">
                <a:defRPr sz="1100">
                  <a:latin typeface="Georgia"/>
                  <a:ea typeface="Georgia"/>
                  <a:cs typeface="Georgia"/>
                  <a:sym typeface="Georgia"/>
                </a:defRPr>
              </a:pPr>
              <a:r>
                <a:t>smoothie</a:t>
              </a:r>
            </a:p>
          </p:txBody>
        </p:sp>
        <p:sp>
          <p:nvSpPr>
            <p:cNvPr id="28" name="TextBox 30"/>
            <p:cNvSpPr txBox="1"/>
            <p:nvPr/>
          </p:nvSpPr>
          <p:spPr>
            <a:xfrm>
              <a:off x="174760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29" name="TextBox 31"/>
            <p:cNvSpPr txBox="1"/>
            <p:nvPr/>
          </p:nvSpPr>
          <p:spPr>
            <a:xfrm>
              <a:off x="2591691"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0" name="TextBox 32"/>
            <p:cNvSpPr txBox="1"/>
            <p:nvPr/>
          </p:nvSpPr>
          <p:spPr>
            <a:xfrm>
              <a:off x="3494976"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1" name="TextBox 33"/>
            <p:cNvSpPr txBox="1"/>
            <p:nvPr/>
          </p:nvSpPr>
          <p:spPr>
            <a:xfrm>
              <a:off x="4391892" y="558056"/>
              <a:ext cx="692332"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2" name="TextBox 34"/>
            <p:cNvSpPr txBox="1"/>
            <p:nvPr/>
          </p:nvSpPr>
          <p:spPr>
            <a:xfrm>
              <a:off x="5255989"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3" name="TextBox 35"/>
            <p:cNvSpPr txBox="1"/>
            <p:nvPr/>
          </p:nvSpPr>
          <p:spPr>
            <a:xfrm>
              <a:off x="6120085"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sp>
          <p:nvSpPr>
            <p:cNvPr id="34" name="TextBox 36"/>
            <p:cNvSpPr txBox="1"/>
            <p:nvPr/>
          </p:nvSpPr>
          <p:spPr>
            <a:xfrm>
              <a:off x="7056188"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solidFill>
                    <a:srgbClr val="FFFFFF"/>
                  </a:solidFill>
                  <a:latin typeface="Arial Black"/>
                  <a:ea typeface="Arial Black"/>
                  <a:cs typeface="Arial Black"/>
                  <a:sym typeface="Arial Black"/>
                </a:defRPr>
              </a:lvl1pPr>
            </a:lstStyle>
            <a:p>
              <a:r>
                <a:t>TP</a:t>
              </a:r>
            </a:p>
          </p:txBody>
        </p:sp>
        <p:sp>
          <p:nvSpPr>
            <p:cNvPr id="35" name="TextBox 37"/>
            <p:cNvSpPr txBox="1"/>
            <p:nvPr/>
          </p:nvSpPr>
          <p:spPr>
            <a:xfrm>
              <a:off x="7920284" y="558056"/>
              <a:ext cx="692333" cy="705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algn="ctr">
                <a:defRPr sz="1100">
                  <a:latin typeface="Arial Black"/>
                  <a:ea typeface="Arial Black"/>
                  <a:cs typeface="Arial Black"/>
                  <a:sym typeface="Arial Black"/>
                </a:defRPr>
              </a:lvl1pPr>
            </a:lstStyle>
            <a:p>
              <a:r>
                <a:t>VP</a:t>
              </a:r>
            </a:p>
          </p:txBody>
        </p:sp>
      </p:grpSp>
      <p:sp>
        <p:nvSpPr>
          <p:cNvPr id="37" name="Rectangle 20"/>
          <p:cNvSpPr/>
          <p:nvPr/>
        </p:nvSpPr>
        <p:spPr>
          <a:xfrm rot="5400000">
            <a:off x="263086" y="-2792634"/>
            <a:ext cx="1970380" cy="249455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38" name="TextBox 21"/>
          <p:cNvSpPr txBox="1"/>
          <p:nvPr/>
        </p:nvSpPr>
        <p:spPr>
          <a:xfrm>
            <a:off x="348808" y="-2157914"/>
            <a:ext cx="178283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a:solidFill>
                  <a:srgbClr val="FFFFFF"/>
                </a:solidFill>
                <a:latin typeface="Georgia"/>
                <a:ea typeface="Georgia"/>
                <a:cs typeface="Georgia"/>
                <a:sym typeface="Georgia"/>
              </a:defRPr>
            </a:pPr>
            <a:r>
              <a:t>Muista säilyttää </a:t>
            </a:r>
            <a:r>
              <a:rPr>
                <a:latin typeface="Arial Black"/>
                <a:ea typeface="Arial Black"/>
                <a:cs typeface="Arial Black"/>
                <a:sym typeface="Arial Black"/>
              </a:rPr>
              <a:t>kohteen</a:t>
            </a:r>
            <a:r>
              <a:t> </a:t>
            </a:r>
            <a:r>
              <a:rPr>
                <a:latin typeface="Arial Black"/>
                <a:ea typeface="Arial Black"/>
                <a:cs typeface="Arial Black"/>
                <a:sym typeface="Arial Black"/>
              </a:rPr>
              <a:t>teema </a:t>
            </a:r>
            <a:r>
              <a:t>jos tuot vanhoja kalvoja osaksi esitystäsi!</a:t>
            </a:r>
          </a:p>
        </p:txBody>
      </p:sp>
      <p:sp>
        <p:nvSpPr>
          <p:cNvPr id="39" name="Tekstikalvo + VP"/>
          <p:cNvSpPr txBox="1">
            <a:spLocks noGrp="1"/>
          </p:cNvSpPr>
          <p:nvPr>
            <p:ph type="title" hasCustomPrompt="1"/>
          </p:nvPr>
        </p:nvSpPr>
        <p:spPr>
          <a:xfrm>
            <a:off x="1055687" y="549275"/>
            <a:ext cx="10080627" cy="115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Tekstikalvo + VP</a:t>
            </a:r>
          </a:p>
        </p:txBody>
      </p:sp>
      <p:sp>
        <p:nvSpPr>
          <p:cNvPr id="40" name="Body Level One…"/>
          <p:cNvSpPr txBox="1">
            <a:spLocks noGrp="1"/>
          </p:cNvSpPr>
          <p:nvPr>
            <p:ph type="body" idx="1"/>
          </p:nvPr>
        </p:nvSpPr>
        <p:spPr>
          <a:xfrm>
            <a:off x="1055687" y="1700808"/>
            <a:ext cx="10080627" cy="4320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pic>
        <p:nvPicPr>
          <p:cNvPr id="41" name="Picture 5" descr="Picture 5"/>
          <p:cNvPicPr>
            <a:picLocks noChangeAspect="1"/>
          </p:cNvPicPr>
          <p:nvPr/>
        </p:nvPicPr>
        <p:blipFill>
          <a:blip r:embed="rId36"/>
          <a:stretch>
            <a:fillRect/>
          </a:stretch>
        </p:blipFill>
        <p:spPr>
          <a:xfrm>
            <a:off x="11073907" y="6489700"/>
            <a:ext cx="962518" cy="181154"/>
          </a:xfrm>
          <a:prstGeom prst="rect">
            <a:avLst/>
          </a:prstGeom>
          <a:ln w="12700">
            <a:miter lim="400000"/>
          </a:ln>
        </p:spPr>
      </p:pic>
      <p:sp>
        <p:nvSpPr>
          <p:cNvPr id="42" name="Slide Number"/>
          <p:cNvSpPr txBox="1">
            <a:spLocks noGrp="1"/>
          </p:cNvSpPr>
          <p:nvPr>
            <p:ph type="sldNum" sz="quarter" idx="2"/>
          </p:nvPr>
        </p:nvSpPr>
        <p:spPr>
          <a:xfrm>
            <a:off x="5959173" y="6406786"/>
            <a:ext cx="273654" cy="264253"/>
          </a:xfrm>
          <a:prstGeom prst="rect">
            <a:avLst/>
          </a:prstGeom>
          <a:ln w="12700">
            <a:miter lim="400000"/>
          </a:ln>
        </p:spPr>
        <p:txBody>
          <a:bodyPr wrap="none" lIns="45718" tIns="45718" rIns="45718" bIns="45718" anchor="ctr">
            <a:spAutoFit/>
          </a:bodyPr>
          <a:lstStyle>
            <a:lvl1pPr algn="ctr">
              <a:defRPr sz="1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med"/>
  <p:txStyles>
    <p:titleStyle>
      <a:lvl1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1pPr>
      <a:lvl2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2pPr>
      <a:lvl3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3pPr>
      <a:lvl4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4pPr>
      <a:lvl5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5pPr>
      <a:lvl6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6pPr>
      <a:lvl7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7pPr>
      <a:lvl8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8pPr>
      <a:lvl9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9pPr>
    </p:titleStyle>
    <p:bodyStyle>
      <a:lvl1pPr marL="239176" marR="0" indent="-239176"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1pPr>
      <a:lvl2pPr marL="513278" marR="0" indent="-274102"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2pPr>
      <a:lvl3pPr marL="786720" marR="0" indent="-308364"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3pPr>
      <a:lvl4pPr marL="1032246" marR="0" indent="-308364"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4pPr>
      <a:lvl5pPr marL="207493" marR="0" indent="-444487"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5pPr>
      <a:lvl6pPr marL="3294102" marR="0" indent="-246177"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6pPr>
      <a:lvl7pPr marL="3903686" marR="0" indent="-246176"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7pPr>
      <a:lvl8pPr marL="4513272" marR="0" indent="-246176"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8pPr>
      <a:lvl9pPr marL="5122855" marR="0" indent="-246176" algn="l" defTabSz="609584" latinLnBrk="0">
        <a:lnSpc>
          <a:spcPct val="90000"/>
        </a:lnSpc>
        <a:spcBef>
          <a:spcPts val="500"/>
        </a:spcBef>
        <a:spcAft>
          <a:spcPts val="0"/>
        </a:spcAft>
        <a:buClrTx/>
        <a:buSzPct val="100000"/>
        <a:buFont typeface="Lucida Grande"/>
        <a:buChar char="•"/>
        <a:tabLst/>
        <a:defRPr sz="2100" b="0" i="0" u="none" strike="noStrike" cap="none" spc="0" baseline="0">
          <a:solidFill>
            <a:srgbClr val="000000"/>
          </a:solidFill>
          <a:uFillTx/>
          <a:latin typeface="Georgia"/>
          <a:ea typeface="Georgia"/>
          <a:cs typeface="Georgia"/>
          <a:sym typeface="Georgia"/>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turesfrequency.fi/"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hyperlink" Target="https://www.sitra.fi/hankkeet/tulevaisuuden-tekijan-tyokalupakki/" TargetMode="External"/><Relationship Id="rId2" Type="http://schemas.openxmlformats.org/officeDocument/2006/relationships/image" Target="../media/image29.png"/><Relationship Id="rId1" Type="http://schemas.openxmlformats.org/officeDocument/2006/relationships/slideLayout" Target="../slideLayouts/slideLayout31.xml"/><Relationship Id="rId4" Type="http://schemas.openxmlformats.org/officeDocument/2006/relationships/hyperlink" Target="https://www.sitra.fi/en/projects/toolbox-for-people-shaping-the-futur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24AD8-099F-4EEC-B444-CB7E4796EC0C}"/>
              </a:ext>
            </a:extLst>
          </p:cNvPr>
          <p:cNvSpPr>
            <a:spLocks noGrp="1"/>
          </p:cNvSpPr>
          <p:nvPr>
            <p:ph type="title"/>
          </p:nvPr>
        </p:nvSpPr>
        <p:spPr>
          <a:xfrm>
            <a:off x="719402" y="686501"/>
            <a:ext cx="10849207" cy="492443"/>
          </a:xfrm>
        </p:spPr>
        <p:txBody>
          <a:bodyPr>
            <a:spAutoFit/>
          </a:bodyPr>
          <a:lstStyle/>
          <a:p>
            <a:r>
              <a:rPr lang="en-US"/>
              <a:t>Instructions for the facilitator</a:t>
            </a:r>
            <a:endParaRPr lang="fi-FI"/>
          </a:p>
        </p:txBody>
      </p:sp>
      <p:sp>
        <p:nvSpPr>
          <p:cNvPr id="3" name="Tekstin paikkamerkki 2">
            <a:extLst>
              <a:ext uri="{FF2B5EF4-FFF2-40B4-BE49-F238E27FC236}">
                <a16:creationId xmlns:a16="http://schemas.microsoft.com/office/drawing/2014/main" id="{F56BFCC1-DCD9-48E7-A817-1543C6C32D59}"/>
              </a:ext>
            </a:extLst>
          </p:cNvPr>
          <p:cNvSpPr>
            <a:spLocks noGrp="1"/>
          </p:cNvSpPr>
          <p:nvPr>
            <p:ph type="body" sz="quarter" idx="4294967295"/>
          </p:nvPr>
        </p:nvSpPr>
        <p:spPr>
          <a:xfrm>
            <a:off x="719403" y="1700808"/>
            <a:ext cx="10849205" cy="4320480"/>
          </a:xfrm>
        </p:spPr>
        <p:txBody>
          <a:bodyPr>
            <a:normAutofit fontScale="92500" lnSpcReduction="10000"/>
          </a:bodyPr>
          <a:lstStyle/>
          <a:p>
            <a:r>
              <a:rPr lang="en-US"/>
              <a:t>The facilitator’s handbook provides you with the support material you need to facilitate a Futures Frequency workshop. The handbook can be downloaded at </a:t>
            </a:r>
            <a:r>
              <a:rPr lang="en-US">
                <a:hlinkClick r:id="rId3"/>
              </a:rPr>
              <a:t>www.futuresfrequency.fi</a:t>
            </a:r>
            <a:r>
              <a:rPr lang="en-US"/>
              <a:t> </a:t>
            </a:r>
          </a:p>
          <a:p>
            <a:pPr lvl="1"/>
            <a:r>
              <a:rPr lang="en-US"/>
              <a:t>The facilitator’s handbook includes detailed instructions for each stage of the workshop and scripts for the facilitator’s spoken parts. The spoken parts can also be found from the PPT notes</a:t>
            </a:r>
          </a:p>
          <a:p>
            <a:r>
              <a:rPr lang="en-US"/>
              <a:t>The method can be used and adapted according to the needs of the group and the context. You may also edit the slides and, for example, copy the content to your own template. Please remember to cite the original version.</a:t>
            </a:r>
          </a:p>
          <a:p>
            <a:pPr lvl="1"/>
            <a:r>
              <a:rPr lang="en-US"/>
              <a:t>This PPT presentation was designed especially for online workshops</a:t>
            </a:r>
          </a:p>
          <a:p>
            <a:r>
              <a:rPr lang="en-US"/>
              <a:t>You may have a look the Miro template we have used at </a:t>
            </a:r>
            <a:r>
              <a:rPr lang="en-US">
                <a:hlinkClick r:id="rId3"/>
              </a:rPr>
              <a:t>www.futuresfrequency.fi</a:t>
            </a:r>
            <a:r>
              <a:rPr lang="en-US"/>
              <a:t> Any other online platforms work as well. </a:t>
            </a:r>
          </a:p>
          <a:p>
            <a:r>
              <a:rPr lang="en-US"/>
              <a:t>What kinds of futures frequencies did you get tuned into? What did you find difficult or surprising? What inspired you? What insights did you get? Join the conversation on social media. Use the hashtag #futuresfrequency </a:t>
            </a:r>
          </a:p>
          <a:p>
            <a:r>
              <a:rPr lang="en-US"/>
              <a:t>We’d be happy to hear your feedback, wishes and questions. You can reach us at tulevaisuustaajuus@sitra.fi </a:t>
            </a:r>
          </a:p>
          <a:p>
            <a:pPr marL="0" indent="0">
              <a:buNone/>
            </a:pPr>
            <a:endParaRPr lang="fi-FI"/>
          </a:p>
        </p:txBody>
      </p:sp>
    </p:spTree>
    <p:extLst>
      <p:ext uri="{BB962C8B-B14F-4D97-AF65-F5344CB8AC3E}">
        <p14:creationId xmlns:p14="http://schemas.microsoft.com/office/powerpoint/2010/main" val="11889569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 name="Picture 2" descr="Picture 2"/>
          <p:cNvPicPr>
            <a:picLocks noChangeAspect="1"/>
          </p:cNvPicPr>
          <p:nvPr/>
        </p:nvPicPr>
        <p:blipFill>
          <a:blip r:embed="rId3"/>
          <a:stretch>
            <a:fillRect/>
          </a:stretch>
        </p:blipFill>
        <p:spPr>
          <a:xfrm>
            <a:off x="3956248" y="881202"/>
            <a:ext cx="4279504" cy="5095596"/>
          </a:xfrm>
          <a:prstGeom prst="rect">
            <a:avLst/>
          </a:prstGeom>
          <a:ln w="12700">
            <a:miter lim="400000"/>
          </a:ln>
        </p:spPr>
      </p:pic>
      <p:pic>
        <p:nvPicPr>
          <p:cNvPr id="926" name="Picture 9" descr="Picture 9"/>
          <p:cNvPicPr>
            <a:picLocks noChangeAspect="1"/>
          </p:cNvPicPr>
          <p:nvPr/>
        </p:nvPicPr>
        <p:blipFill>
          <a:blip r:embed="rId4"/>
          <a:stretch>
            <a:fillRect/>
          </a:stretch>
        </p:blipFill>
        <p:spPr>
          <a:xfrm>
            <a:off x="4302490" y="1255413"/>
            <a:ext cx="3557935" cy="4430165"/>
          </a:xfrm>
          <a:prstGeom prst="rect">
            <a:avLst/>
          </a:prstGeom>
          <a:ln w="12700">
            <a:miter lim="400000"/>
          </a:ln>
        </p:spPr>
      </p:pic>
      <p:sp>
        <p:nvSpPr>
          <p:cNvPr id="930" name="Google Shape;269;p9"/>
          <p:cNvSpPr txBox="1"/>
          <p:nvPr/>
        </p:nvSpPr>
        <p:spPr>
          <a:xfrm>
            <a:off x="191998" y="6458941"/>
            <a:ext cx="3636292"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9168">
              <a:defRPr sz="1300">
                <a:latin typeface="Georgia"/>
                <a:ea typeface="Georgia"/>
                <a:cs typeface="Georgia"/>
                <a:sym typeface="Georgia"/>
              </a:defRPr>
            </a:lvl1pPr>
          </a:lstStyle>
          <a:p>
            <a:r>
              <a:t>IPRA Foundation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Title 1"/>
          <p:cNvSpPr txBox="1">
            <a:spLocks noGrp="1"/>
          </p:cNvSpPr>
          <p:nvPr>
            <p:ph type="title"/>
          </p:nvPr>
        </p:nvSpPr>
        <p:spPr>
          <a:xfrm>
            <a:off x="719403" y="1783644"/>
            <a:ext cx="10753195" cy="2294746"/>
          </a:xfrm>
          <a:prstGeom prst="rect">
            <a:avLst/>
          </a:prstGeom>
        </p:spPr>
        <p:txBody>
          <a:bodyPr/>
          <a:lstStyle>
            <a:lvl1pPr>
              <a:defRPr sz="6400"/>
            </a:lvl1pPr>
          </a:lstStyle>
          <a:p>
            <a:r>
              <a:t>“What if there were no weapons in the world?”</a:t>
            </a:r>
          </a:p>
        </p:txBody>
      </p:sp>
      <p:sp>
        <p:nvSpPr>
          <p:cNvPr id="935" name="Text Placeholder 2"/>
          <p:cNvSpPr txBox="1">
            <a:spLocks noGrp="1"/>
          </p:cNvSpPr>
          <p:nvPr>
            <p:ph type="body" sz="quarter" idx="1"/>
          </p:nvPr>
        </p:nvSpPr>
        <p:spPr>
          <a:xfrm>
            <a:off x="719403" y="4417054"/>
            <a:ext cx="10753195" cy="575735"/>
          </a:xfrm>
          <a:prstGeom prst="rect">
            <a:avLst/>
          </a:prstGeom>
        </p:spPr>
        <p:txBody>
          <a:bodyPr/>
          <a:lstStyle/>
          <a:p>
            <a:r>
              <a:t>Elise Boulding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Google Shape;226;p6"/>
          <p:cNvSpPr txBox="1"/>
          <p:nvPr/>
        </p:nvSpPr>
        <p:spPr>
          <a:xfrm>
            <a:off x="4910559" y="997105"/>
            <a:ext cx="2053615" cy="80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68">
              <a:defRPr>
                <a:solidFill>
                  <a:srgbClr val="FFFFFF"/>
                </a:solidFill>
                <a:latin typeface="Georgia"/>
                <a:ea typeface="Georgia"/>
                <a:cs typeface="Georgia"/>
                <a:sym typeface="Georgia"/>
              </a:defRPr>
            </a:lvl1pPr>
          </a:lstStyle>
          <a:p>
            <a:r>
              <a:t>What if everyone could get a loan – even if you’re poor?</a:t>
            </a:r>
          </a:p>
        </p:txBody>
      </p:sp>
      <p:sp>
        <p:nvSpPr>
          <p:cNvPr id="943" name="Google Shape;227;p6"/>
          <p:cNvSpPr txBox="1"/>
          <p:nvPr/>
        </p:nvSpPr>
        <p:spPr>
          <a:xfrm>
            <a:off x="1220250" y="4722409"/>
            <a:ext cx="2472897" cy="106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68">
              <a:defRPr>
                <a:solidFill>
                  <a:srgbClr val="FFFFFF"/>
                </a:solidFill>
                <a:latin typeface="Georgia"/>
                <a:ea typeface="Georgia"/>
                <a:cs typeface="Georgia"/>
                <a:sym typeface="Georgia"/>
              </a:defRPr>
            </a:lvl1pPr>
          </a:lstStyle>
          <a:p>
            <a:r>
              <a:t>What if countries that were at war with each other were to create a community?</a:t>
            </a:r>
          </a:p>
        </p:txBody>
      </p:sp>
      <p:sp>
        <p:nvSpPr>
          <p:cNvPr id="944" name="Google Shape;228;p6"/>
          <p:cNvSpPr txBox="1"/>
          <p:nvPr/>
        </p:nvSpPr>
        <p:spPr>
          <a:xfrm>
            <a:off x="8181378" y="4722409"/>
            <a:ext cx="2120271" cy="106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68">
              <a:defRPr>
                <a:solidFill>
                  <a:srgbClr val="FFFFFF"/>
                </a:solidFill>
                <a:latin typeface="Georgia"/>
                <a:ea typeface="Georgia"/>
                <a:cs typeface="Georgia"/>
                <a:sym typeface="Georgia"/>
              </a:defRPr>
            </a:lvl1pPr>
          </a:lstStyle>
          <a:p>
            <a:r>
              <a:t>What if everyone had the right to a home, even if you’re homeless?</a:t>
            </a:r>
          </a:p>
        </p:txBody>
      </p:sp>
      <p:sp>
        <p:nvSpPr>
          <p:cNvPr id="945" name="Google Shape;229;p6"/>
          <p:cNvSpPr txBox="1"/>
          <p:nvPr/>
        </p:nvSpPr>
        <p:spPr>
          <a:xfrm>
            <a:off x="1497642" y="2106758"/>
            <a:ext cx="1477677"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68">
              <a:defRPr>
                <a:solidFill>
                  <a:srgbClr val="FFFFFF"/>
                </a:solidFill>
                <a:latin typeface="Georgia"/>
                <a:ea typeface="Georgia"/>
                <a:cs typeface="Georgia"/>
                <a:sym typeface="Georgia"/>
              </a:defRPr>
            </a:lvl1pPr>
          </a:lstStyle>
          <a:p>
            <a:r>
              <a:t>What if we had no waste?</a:t>
            </a:r>
          </a:p>
        </p:txBody>
      </p:sp>
      <p:sp>
        <p:nvSpPr>
          <p:cNvPr id="946" name="Google Shape;230;p6"/>
          <p:cNvSpPr txBox="1"/>
          <p:nvPr/>
        </p:nvSpPr>
        <p:spPr>
          <a:xfrm>
            <a:off x="9114493" y="2011340"/>
            <a:ext cx="1477677" cy="80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68">
              <a:defRPr>
                <a:solidFill>
                  <a:srgbClr val="FFFFFF"/>
                </a:solidFill>
                <a:latin typeface="Georgia"/>
                <a:ea typeface="Georgia"/>
                <a:cs typeface="Georgia"/>
                <a:sym typeface="Georgia"/>
              </a:defRPr>
            </a:lvl1pPr>
          </a:lstStyle>
          <a:p>
            <a:r>
              <a:t>What if all kids could go to school?</a:t>
            </a:r>
          </a:p>
        </p:txBody>
      </p:sp>
      <p:sp>
        <p:nvSpPr>
          <p:cNvPr id="950" name="Title 9"/>
          <p:cNvSpPr txBox="1">
            <a:spLocks noGrp="1"/>
          </p:cNvSpPr>
          <p:nvPr>
            <p:ph type="title"/>
          </p:nvPr>
        </p:nvSpPr>
        <p:spPr>
          <a:xfrm>
            <a:off x="719403" y="2612910"/>
            <a:ext cx="10753195" cy="1632183"/>
          </a:xfrm>
          <a:prstGeom prst="rect">
            <a:avLst/>
          </a:prstGeom>
        </p:spPr>
        <p:txBody>
          <a:bodyPr/>
          <a:lstStyle>
            <a:lvl1pPr>
              <a:defRPr sz="6400"/>
            </a:lvl1pPr>
          </a:lstStyle>
          <a:p>
            <a:r>
              <a:t>What if…</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Rectangle 7"/>
          <p:cNvSpPr/>
          <p:nvPr/>
        </p:nvSpPr>
        <p:spPr>
          <a:xfrm rot="21480000">
            <a:off x="615695" y="1559451"/>
            <a:ext cx="1087051" cy="407711"/>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955" name="Google Shape;238;p7"/>
          <p:cNvSpPr txBox="1">
            <a:spLocks noGrp="1"/>
          </p:cNvSpPr>
          <p:nvPr>
            <p:ph type="body" sz="half" idx="1"/>
          </p:nvPr>
        </p:nvSpPr>
        <p:spPr>
          <a:xfrm>
            <a:off x="582408" y="1604796"/>
            <a:ext cx="7386754" cy="733051"/>
          </a:xfrm>
          <a:prstGeom prst="rect">
            <a:avLst/>
          </a:prstGeom>
        </p:spPr>
        <p:txBody>
          <a:bodyPr lIns="0" tIns="0" rIns="0" bIns="0" anchor="t">
            <a:normAutofit/>
          </a:bodyPr>
          <a:lstStyle/>
          <a:p>
            <a:pPr marL="0" indent="168910">
              <a:buSzTx/>
              <a:buNone/>
              <a:defRPr>
                <a:latin typeface="Arial Black"/>
                <a:ea typeface="Arial Black"/>
                <a:cs typeface="Arial Black"/>
                <a:sym typeface="Arial Black"/>
              </a:defRPr>
            </a:pPr>
            <a:r>
              <a:t>How? </a:t>
            </a:r>
            <a:endParaRPr lang="fi-FI"/>
          </a:p>
        </p:txBody>
      </p:sp>
      <p:sp>
        <p:nvSpPr>
          <p:cNvPr id="956" name="Title 5"/>
          <p:cNvSpPr txBox="1">
            <a:spLocks noGrp="1"/>
          </p:cNvSpPr>
          <p:nvPr>
            <p:ph type="title"/>
          </p:nvPr>
        </p:nvSpPr>
        <p:spPr>
          <a:xfrm>
            <a:off x="497067" y="526434"/>
            <a:ext cx="10945216" cy="1078365"/>
          </a:xfrm>
          <a:prstGeom prst="rect">
            <a:avLst/>
          </a:prstGeom>
        </p:spPr>
        <p:txBody>
          <a:bodyPr/>
          <a:lstStyle/>
          <a:p>
            <a:r>
              <a:t>Lets tune in to Futures Frequency</a:t>
            </a:r>
          </a:p>
        </p:txBody>
      </p:sp>
      <p:grpSp>
        <p:nvGrpSpPr>
          <p:cNvPr id="959" name="Google Shape;202;p4"/>
          <p:cNvGrpSpPr/>
          <p:nvPr/>
        </p:nvGrpSpPr>
        <p:grpSpPr>
          <a:xfrm>
            <a:off x="9039575" y="3625812"/>
            <a:ext cx="3733302" cy="3733303"/>
            <a:chOff x="413864" y="413863"/>
            <a:chExt cx="3733301" cy="3733301"/>
          </a:xfrm>
        </p:grpSpPr>
        <p:sp>
          <p:nvSpPr>
            <p:cNvPr id="957" name="Circle"/>
            <p:cNvSpPr/>
            <p:nvPr/>
          </p:nvSpPr>
          <p:spPr>
            <a:xfrm rot="885326">
              <a:off x="413864" y="413863"/>
              <a:ext cx="3733301" cy="3733301"/>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a:latin typeface="Arial"/>
                  <a:ea typeface="Arial"/>
                  <a:cs typeface="Arial"/>
                  <a:sym typeface="Arial"/>
                </a:defRPr>
              </a:pPr>
              <a:endParaRPr/>
            </a:p>
          </p:txBody>
        </p:sp>
        <p:sp>
          <p:nvSpPr>
            <p:cNvPr id="958" name="PSSST!…"/>
            <p:cNvSpPr txBox="1"/>
            <p:nvPr/>
          </p:nvSpPr>
          <p:spPr>
            <a:xfrm rot="885326">
              <a:off x="1021560" y="1267080"/>
              <a:ext cx="2517909" cy="2026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p>
              <a:pPr algn="ctr" defTabSz="1219168">
                <a:defRPr sz="2100">
                  <a:latin typeface="Arial Black"/>
                  <a:ea typeface="Arial Black"/>
                  <a:cs typeface="Arial Black"/>
                  <a:sym typeface="Arial Black"/>
                </a:defRPr>
              </a:pPr>
              <a:r>
                <a:t>PSSST!</a:t>
              </a:r>
              <a:endParaRPr>
                <a:latin typeface="Arial"/>
                <a:ea typeface="Arial"/>
                <a:cs typeface="Arial"/>
                <a:sym typeface="Arial"/>
              </a:endParaRPr>
            </a:p>
            <a:p>
              <a:pPr algn="ctr" defTabSz="1219168">
                <a:defRPr sz="2100">
                  <a:latin typeface="Georgia"/>
                  <a:ea typeface="Georgia"/>
                  <a:cs typeface="Georgia"/>
                  <a:sym typeface="Georgia"/>
                </a:defRPr>
              </a:pPr>
              <a:r>
                <a:t>There is no pressure to know the answers, </a:t>
              </a:r>
              <a:endParaRPr>
                <a:latin typeface="Arial"/>
                <a:ea typeface="Arial"/>
                <a:cs typeface="Arial"/>
                <a:sym typeface="Arial"/>
              </a:endParaRPr>
            </a:p>
            <a:p>
              <a:pPr algn="ctr" defTabSz="1219168">
                <a:defRPr sz="2100">
                  <a:latin typeface="Georgia"/>
                  <a:ea typeface="Georgia"/>
                  <a:cs typeface="Georgia"/>
                  <a:sym typeface="Georgia"/>
                </a:defRPr>
              </a:pPr>
              <a:r>
                <a:t>only the freedom to ask!</a:t>
              </a:r>
            </a:p>
          </p:txBody>
        </p:sp>
      </p:grpSp>
      <p:sp>
        <p:nvSpPr>
          <p:cNvPr id="2" name="TextBox 1">
            <a:extLst>
              <a:ext uri="{FF2B5EF4-FFF2-40B4-BE49-F238E27FC236}">
                <a16:creationId xmlns:a16="http://schemas.microsoft.com/office/drawing/2014/main" id="{052ECCBB-4AC4-4E17-880E-0625784A74BD}"/>
              </a:ext>
            </a:extLst>
          </p:cNvPr>
          <p:cNvSpPr txBox="1"/>
          <p:nvPr/>
        </p:nvSpPr>
        <p:spPr>
          <a:xfrm>
            <a:off x="826388" y="2094873"/>
            <a:ext cx="8110222" cy="2215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b="0" i="0" u="none" strike="noStrike" cap="none" spc="0" normalizeH="0" baseline="0">
              <a:ln>
                <a:noFill/>
              </a:ln>
              <a:solidFill>
                <a:srgbClr val="000000"/>
              </a:solidFill>
              <a:effectLst/>
              <a:uFillTx/>
              <a:latin typeface="Georgia" panose="02040502050405020303" pitchFamily="18" charset="0"/>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b="0" i="0" u="none" strike="noStrike" cap="none" spc="0" normalizeH="0" baseline="0">
                <a:ln>
                  <a:noFill/>
                </a:ln>
                <a:solidFill>
                  <a:srgbClr val="000000"/>
                </a:solidFill>
                <a:effectLst/>
                <a:uFillTx/>
                <a:latin typeface="Georgia" panose="02040502050405020303" pitchFamily="18" charset="0"/>
                <a:sym typeface="Calibri"/>
              </a:rPr>
              <a:t>You can come up with one or more “What if?” questions that would take us towards the future that you prefer. The question can be on any topic.</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b="1" i="0" u="none" strike="noStrike" cap="none" spc="0" normalizeH="0" baseline="0">
                <a:ln>
                  <a:noFill/>
                </a:ln>
                <a:solidFill>
                  <a:srgbClr val="000000"/>
                </a:solidFill>
                <a:effectLst/>
                <a:uFillTx/>
                <a:latin typeface="Georgia" panose="02040502050405020303" pitchFamily="18" charset="0"/>
                <a:sym typeface="Calibri"/>
              </a:rPr>
              <a:t>Write your “What if” question on the Miro board.</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b="0" i="0" u="none" strike="noStrike" cap="none" spc="0" normalizeH="0" baseline="0">
                <a:ln>
                  <a:noFill/>
                </a:ln>
                <a:solidFill>
                  <a:srgbClr val="000000"/>
                </a:solidFill>
                <a:effectLst/>
                <a:uFillTx/>
                <a:latin typeface="Georgia" panose="02040502050405020303" pitchFamily="18" charset="0"/>
                <a:sym typeface="Calibri"/>
              </a:rPr>
              <a:t>We will all do this at the same time. If you can’t think of anything, look for inspiration from the other participants’ questions. You’re sure to find an idea that gets your mind going!</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fi-FI" sz="1800" b="0" i="0" u="none" strike="noStrike" cap="none" spc="0" normalizeH="0" baseline="0">
              <a:ln>
                <a:noFill/>
              </a:ln>
              <a:solidFill>
                <a:srgbClr val="000000"/>
              </a:solidFill>
              <a:effectLst/>
              <a:uFillTx/>
              <a:latin typeface="Georgia" panose="02040502050405020303" pitchFamily="18" charset="0"/>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Rectangle 11"/>
          <p:cNvSpPr/>
          <p:nvPr/>
        </p:nvSpPr>
        <p:spPr>
          <a:xfrm rot="60000">
            <a:off x="3806015" y="5115250"/>
            <a:ext cx="4756805" cy="855489"/>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965" name="Rectangle 10"/>
          <p:cNvSpPr/>
          <p:nvPr/>
        </p:nvSpPr>
        <p:spPr>
          <a:xfrm rot="21540000">
            <a:off x="2367296" y="4625237"/>
            <a:ext cx="7623393" cy="855489"/>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966" name="Rectangle 8"/>
          <p:cNvSpPr/>
          <p:nvPr/>
        </p:nvSpPr>
        <p:spPr>
          <a:xfrm rot="60000">
            <a:off x="2681950" y="3432226"/>
            <a:ext cx="6747283" cy="855489"/>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967" name="Rectangle 7"/>
          <p:cNvSpPr/>
          <p:nvPr/>
        </p:nvSpPr>
        <p:spPr>
          <a:xfrm rot="21540000">
            <a:off x="2593168" y="1888917"/>
            <a:ext cx="6832459" cy="1269459"/>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968" name="Google Shape;252;p8"/>
          <p:cNvSpPr txBox="1">
            <a:spLocks noGrp="1"/>
          </p:cNvSpPr>
          <p:nvPr>
            <p:ph type="title"/>
          </p:nvPr>
        </p:nvSpPr>
        <p:spPr>
          <a:xfrm>
            <a:off x="379865" y="1184376"/>
            <a:ext cx="10945216" cy="492445"/>
          </a:xfrm>
          <a:prstGeom prst="rect">
            <a:avLst/>
          </a:prstGeom>
        </p:spPr>
        <p:txBody>
          <a:bodyPr/>
          <a:lstStyle>
            <a:lvl1pPr algn="ctr" defTabSz="524243">
              <a:defRPr sz="2700"/>
            </a:lvl1pPr>
          </a:lstStyle>
          <a:p>
            <a:r>
              <a:t>Futures thinking</a:t>
            </a:r>
          </a:p>
        </p:txBody>
      </p:sp>
      <p:grpSp>
        <p:nvGrpSpPr>
          <p:cNvPr id="971" name="Google Shape;212;p5"/>
          <p:cNvGrpSpPr/>
          <p:nvPr/>
        </p:nvGrpSpPr>
        <p:grpSpPr>
          <a:xfrm>
            <a:off x="113064" y="113064"/>
            <a:ext cx="384006" cy="384007"/>
            <a:chOff x="-1" y="-1"/>
            <a:chExt cx="384005" cy="384005"/>
          </a:xfrm>
        </p:grpSpPr>
        <p:sp>
          <p:nvSpPr>
            <p:cNvPr id="969" name="Circle"/>
            <p:cNvSpPr/>
            <p:nvPr/>
          </p:nvSpPr>
          <p:spPr>
            <a:xfrm>
              <a:off x="-1" y="-1"/>
              <a:ext cx="384005" cy="384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1300">
                  <a:latin typeface="Arial Black"/>
                  <a:ea typeface="Arial Black"/>
                  <a:cs typeface="Arial Black"/>
                  <a:sym typeface="Arial Black"/>
                </a:defRPr>
              </a:pPr>
              <a:endParaRPr/>
            </a:p>
          </p:txBody>
        </p:sp>
        <p:sp>
          <p:nvSpPr>
            <p:cNvPr id="970" name="!"/>
            <p:cNvSpPr txBox="1"/>
            <p:nvPr/>
          </p:nvSpPr>
          <p:spPr>
            <a:xfrm>
              <a:off x="117201" y="16767"/>
              <a:ext cx="149599" cy="3504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300">
                  <a:latin typeface="Arial Black"/>
                  <a:ea typeface="Arial Black"/>
                  <a:cs typeface="Arial Black"/>
                  <a:sym typeface="Arial Black"/>
                </a:defRPr>
              </a:lvl1pPr>
            </a:lstStyle>
            <a:p>
              <a:r>
                <a:t>!</a:t>
              </a:r>
            </a:p>
          </p:txBody>
        </p:sp>
      </p:grpSp>
      <p:sp>
        <p:nvSpPr>
          <p:cNvPr id="973" name="Text Placeholder 1"/>
          <p:cNvSpPr txBox="1">
            <a:spLocks noGrp="1"/>
          </p:cNvSpPr>
          <p:nvPr>
            <p:ph type="body" sz="quarter" idx="4294967295"/>
          </p:nvPr>
        </p:nvSpPr>
        <p:spPr>
          <a:xfrm>
            <a:off x="2132398" y="2022493"/>
            <a:ext cx="7710311" cy="1112258"/>
          </a:xfrm>
          <a:prstGeom prst="rect">
            <a:avLst/>
          </a:prstGeom>
        </p:spPr>
        <p:txBody>
          <a:bodyPr lIns="0" tIns="0" rIns="0" bIns="0" anchor="ctr">
            <a:normAutofit/>
          </a:bodyPr>
          <a:lstStyle>
            <a:lvl1pPr marL="0" indent="0" algn="ctr" defTabSz="481572">
              <a:lnSpc>
                <a:spcPct val="100000"/>
              </a:lnSpc>
              <a:spcBef>
                <a:spcPts val="700"/>
              </a:spcBef>
              <a:buSzTx/>
              <a:buNone/>
              <a:defRPr sz="2900">
                <a:latin typeface="Arial Black"/>
                <a:ea typeface="Arial Black"/>
                <a:cs typeface="Arial Black"/>
                <a:sym typeface="Arial Black"/>
              </a:defRPr>
            </a:lvl1pPr>
          </a:lstStyle>
          <a:p>
            <a:r>
              <a:rPr sz="3600"/>
              <a:t>There are many possible futures. </a:t>
            </a:r>
          </a:p>
        </p:txBody>
      </p:sp>
      <p:sp>
        <p:nvSpPr>
          <p:cNvPr id="974" name="Text Placeholder 1"/>
          <p:cNvSpPr txBox="1"/>
          <p:nvPr/>
        </p:nvSpPr>
        <p:spPr>
          <a:xfrm>
            <a:off x="2157855" y="2933157"/>
            <a:ext cx="7710311" cy="1225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defTabSz="609584">
              <a:spcBef>
                <a:spcPts val="300"/>
              </a:spcBef>
              <a:defRPr sz="3700">
                <a:latin typeface="Arial Black"/>
                <a:ea typeface="Arial Black"/>
                <a:cs typeface="Arial Black"/>
                <a:sym typeface="Arial Black"/>
              </a:defRPr>
            </a:pPr>
            <a:endParaRPr/>
          </a:p>
          <a:p>
            <a:pPr algn="ctr" defTabSz="609584">
              <a:spcBef>
                <a:spcPts val="800"/>
              </a:spcBef>
              <a:defRPr sz="3700">
                <a:latin typeface="Arial Black"/>
                <a:ea typeface="Arial Black"/>
                <a:cs typeface="Arial Black"/>
                <a:sym typeface="Arial Black"/>
              </a:defRPr>
            </a:pPr>
            <a:r>
              <a:rPr sz="3600"/>
              <a:t>We can influence them.</a:t>
            </a:r>
          </a:p>
        </p:txBody>
      </p:sp>
      <p:sp>
        <p:nvSpPr>
          <p:cNvPr id="975" name="Text Placeholder 1"/>
          <p:cNvSpPr txBox="1"/>
          <p:nvPr/>
        </p:nvSpPr>
        <p:spPr>
          <a:xfrm>
            <a:off x="2323834" y="4101069"/>
            <a:ext cx="7710314" cy="1779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defTabSz="609584">
              <a:spcBef>
                <a:spcPts val="300"/>
              </a:spcBef>
              <a:defRPr sz="3700">
                <a:latin typeface="Arial Black"/>
                <a:ea typeface="Arial Black"/>
                <a:cs typeface="Arial Black"/>
                <a:sym typeface="Arial Black"/>
              </a:defRPr>
            </a:pPr>
            <a:endParaRPr/>
          </a:p>
          <a:p>
            <a:pPr algn="ctr" defTabSz="609584">
              <a:spcBef>
                <a:spcPts val="800"/>
              </a:spcBef>
              <a:defRPr sz="3700">
                <a:latin typeface="Arial Black"/>
                <a:ea typeface="Arial Black"/>
                <a:cs typeface="Arial Black"/>
                <a:sym typeface="Arial Black"/>
              </a:defRPr>
            </a:pPr>
            <a:r>
              <a:rPr sz="3600"/>
              <a:t>We have a responsibility to think long term.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Google Shape;320;p13"/>
          <p:cNvSpPr txBox="1">
            <a:spLocks noGrp="1"/>
          </p:cNvSpPr>
          <p:nvPr>
            <p:ph type="title"/>
          </p:nvPr>
        </p:nvSpPr>
        <p:spPr>
          <a:xfrm>
            <a:off x="623392" y="649619"/>
            <a:ext cx="10945216" cy="492445"/>
          </a:xfrm>
          <a:prstGeom prst="rect">
            <a:avLst/>
          </a:prstGeom>
        </p:spPr>
        <p:txBody>
          <a:bodyPr/>
          <a:lstStyle>
            <a:lvl1pPr defTabSz="524243">
              <a:defRPr sz="2700"/>
            </a:lvl1pPr>
          </a:lstStyle>
          <a:p>
            <a:r>
              <a:t>Futures cone</a:t>
            </a:r>
          </a:p>
        </p:txBody>
      </p:sp>
      <p:grpSp>
        <p:nvGrpSpPr>
          <p:cNvPr id="985" name="Group 12"/>
          <p:cNvGrpSpPr/>
          <p:nvPr/>
        </p:nvGrpSpPr>
        <p:grpSpPr>
          <a:xfrm>
            <a:off x="8553438" y="4948313"/>
            <a:ext cx="1980515" cy="811045"/>
            <a:chOff x="-1" y="0"/>
            <a:chExt cx="1980515" cy="811044"/>
          </a:xfrm>
        </p:grpSpPr>
        <p:grpSp>
          <p:nvGrpSpPr>
            <p:cNvPr id="983" name="Google Shape;346;p13"/>
            <p:cNvGrpSpPr/>
            <p:nvPr/>
          </p:nvGrpSpPr>
          <p:grpSpPr>
            <a:xfrm>
              <a:off x="24009" y="0"/>
              <a:ext cx="1956505" cy="811044"/>
              <a:chOff x="0" y="0"/>
              <a:chExt cx="1956505" cy="811044"/>
            </a:xfrm>
          </p:grpSpPr>
          <p:sp>
            <p:nvSpPr>
              <p:cNvPr id="980" name="Google Shape;347;p13"/>
              <p:cNvSpPr/>
              <p:nvPr/>
            </p:nvSpPr>
            <p:spPr>
              <a:xfrm>
                <a:off x="0" y="47646"/>
                <a:ext cx="144001"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981" name="Google Shape;348;p13"/>
              <p:cNvSpPr txBox="1"/>
              <p:nvPr/>
            </p:nvSpPr>
            <p:spPr>
              <a:xfrm>
                <a:off x="272810" y="0"/>
                <a:ext cx="168369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Scenarios</a:t>
                </a:r>
              </a:p>
            </p:txBody>
          </p:sp>
          <p:sp>
            <p:nvSpPr>
              <p:cNvPr id="982" name="Google Shape;349;p13"/>
              <p:cNvSpPr txBox="1"/>
              <p:nvPr/>
            </p:nvSpPr>
            <p:spPr>
              <a:xfrm>
                <a:off x="272812" y="480843"/>
                <a:ext cx="168369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Wild cards</a:t>
                </a:r>
              </a:p>
            </p:txBody>
          </p:sp>
        </p:grpSp>
        <p:sp>
          <p:nvSpPr>
            <p:cNvPr id="984" name="Vuokaaviosymboli: Erottaminen 5"/>
            <p:cNvSpPr/>
            <p:nvPr/>
          </p:nvSpPr>
          <p:spPr>
            <a:xfrm>
              <a:off x="-1" y="524259"/>
              <a:ext cx="192003"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grpSp>
      <p:grpSp>
        <p:nvGrpSpPr>
          <p:cNvPr id="988" name="Group 21"/>
          <p:cNvGrpSpPr/>
          <p:nvPr/>
        </p:nvGrpSpPr>
        <p:grpSpPr>
          <a:xfrm>
            <a:off x="5704285" y="2628195"/>
            <a:ext cx="4484037" cy="330202"/>
            <a:chOff x="0" y="0"/>
            <a:chExt cx="4484037" cy="330201"/>
          </a:xfrm>
        </p:grpSpPr>
        <p:sp>
          <p:nvSpPr>
            <p:cNvPr id="986" name="Google Shape;335;p13"/>
            <p:cNvSpPr txBox="1"/>
            <p:nvPr/>
          </p:nvSpPr>
          <p:spPr>
            <a:xfrm>
              <a:off x="2861796" y="0"/>
              <a:ext cx="162224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Possible</a:t>
              </a:r>
            </a:p>
          </p:txBody>
        </p:sp>
        <p:sp>
          <p:nvSpPr>
            <p:cNvPr id="987" name="Google Shape;351;p13"/>
            <p:cNvSpPr/>
            <p:nvPr/>
          </p:nvSpPr>
          <p:spPr>
            <a:xfrm flipH="1" flipV="1">
              <a:off x="0" y="153888"/>
              <a:ext cx="2701882" cy="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991" name="Group 20"/>
          <p:cNvGrpSpPr/>
          <p:nvPr/>
        </p:nvGrpSpPr>
        <p:grpSpPr>
          <a:xfrm>
            <a:off x="5609529" y="3158321"/>
            <a:ext cx="4786209" cy="330202"/>
            <a:chOff x="-312073" y="0"/>
            <a:chExt cx="4786209" cy="330201"/>
          </a:xfrm>
        </p:grpSpPr>
        <p:sp>
          <p:nvSpPr>
            <p:cNvPr id="989" name="Google Shape;334;p13"/>
            <p:cNvSpPr txBox="1"/>
            <p:nvPr/>
          </p:nvSpPr>
          <p:spPr>
            <a:xfrm>
              <a:off x="2644480" y="0"/>
              <a:ext cx="1829656"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Plausible</a:t>
              </a:r>
            </a:p>
          </p:txBody>
        </p:sp>
        <p:sp>
          <p:nvSpPr>
            <p:cNvPr id="990" name="Google Shape;351;p13"/>
            <p:cNvSpPr/>
            <p:nvPr/>
          </p:nvSpPr>
          <p:spPr>
            <a:xfrm flipH="1" flipV="1">
              <a:off x="-312073" y="136188"/>
              <a:ext cx="2796637" cy="17701"/>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014" name="Group 136"/>
          <p:cNvGrpSpPr/>
          <p:nvPr/>
        </p:nvGrpSpPr>
        <p:grpSpPr>
          <a:xfrm>
            <a:off x="517256" y="2428492"/>
            <a:ext cx="5610404" cy="2730114"/>
            <a:chOff x="-1" y="0"/>
            <a:chExt cx="5610403" cy="2730112"/>
          </a:xfrm>
        </p:grpSpPr>
        <p:grpSp>
          <p:nvGrpSpPr>
            <p:cNvPr id="1008" name="Group 137"/>
            <p:cNvGrpSpPr/>
            <p:nvPr/>
          </p:nvGrpSpPr>
          <p:grpSpPr>
            <a:xfrm>
              <a:off x="-2" y="-1"/>
              <a:ext cx="5610404" cy="2730113"/>
              <a:chOff x="-1" y="0"/>
              <a:chExt cx="5610403" cy="2730112"/>
            </a:xfrm>
          </p:grpSpPr>
          <p:grpSp>
            <p:nvGrpSpPr>
              <p:cNvPr id="1003" name="Google Shape;321;p13"/>
              <p:cNvGrpSpPr/>
              <p:nvPr/>
            </p:nvGrpSpPr>
            <p:grpSpPr>
              <a:xfrm>
                <a:off x="92366" y="0"/>
                <a:ext cx="5518037" cy="2730113"/>
                <a:chOff x="-2" y="0"/>
                <a:chExt cx="5518036" cy="2730112"/>
              </a:xfrm>
            </p:grpSpPr>
            <p:grpSp>
              <p:nvGrpSpPr>
                <p:cNvPr id="995" name="Google Shape;322;p13"/>
                <p:cNvGrpSpPr/>
                <p:nvPr/>
              </p:nvGrpSpPr>
              <p:grpSpPr>
                <a:xfrm>
                  <a:off x="-3" y="52239"/>
                  <a:ext cx="4810004" cy="1246589"/>
                  <a:chOff x="-1" y="0"/>
                  <a:chExt cx="4810002" cy="1246587"/>
                </a:xfrm>
              </p:grpSpPr>
              <p:sp>
                <p:nvSpPr>
                  <p:cNvPr id="992" name="Google Shape;323;p13"/>
                  <p:cNvSpPr/>
                  <p:nvPr/>
                </p:nvSpPr>
                <p:spPr>
                  <a:xfrm flipH="1">
                    <a:off x="-2" y="1039927"/>
                    <a:ext cx="4810004" cy="20666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993" name="Google Shape;324;p13"/>
                  <p:cNvSpPr/>
                  <p:nvPr/>
                </p:nvSpPr>
                <p:spPr>
                  <a:xfrm flipV="1">
                    <a:off x="-2" y="428646"/>
                    <a:ext cx="4789051" cy="714617"/>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994" name="Google Shape;325;p13"/>
                  <p:cNvSpPr/>
                  <p:nvPr/>
                </p:nvSpPr>
                <p:spPr>
                  <a:xfrm flipV="1">
                    <a:off x="-2" y="0"/>
                    <a:ext cx="4566512" cy="1105507"/>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grpSp>
              <p:nvGrpSpPr>
                <p:cNvPr id="999" name="Google Shape;326;p13"/>
                <p:cNvGrpSpPr/>
                <p:nvPr/>
              </p:nvGrpSpPr>
              <p:grpSpPr>
                <a:xfrm>
                  <a:off x="6575" y="1431284"/>
                  <a:ext cx="4810004" cy="1285672"/>
                  <a:chOff x="-1" y="0"/>
                  <a:chExt cx="4810002" cy="1285670"/>
                </a:xfrm>
              </p:grpSpPr>
              <p:sp>
                <p:nvSpPr>
                  <p:cNvPr id="996" name="Google Shape;327;p13"/>
                  <p:cNvSpPr/>
                  <p:nvPr/>
                </p:nvSpPr>
                <p:spPr>
                  <a:xfrm flipH="1" flipV="1">
                    <a:off x="-1" y="-1"/>
                    <a:ext cx="4810003" cy="206663"/>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997" name="Google Shape;328;p13"/>
                  <p:cNvSpPr/>
                  <p:nvPr/>
                </p:nvSpPr>
                <p:spPr>
                  <a:xfrm>
                    <a:off x="-2" y="103330"/>
                    <a:ext cx="4684743" cy="701456"/>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998" name="Google Shape;329;p13"/>
                  <p:cNvSpPr/>
                  <p:nvPr/>
                </p:nvSpPr>
                <p:spPr>
                  <a:xfrm>
                    <a:off x="-1" y="141085"/>
                    <a:ext cx="4647164" cy="1144586"/>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sp>
              <p:nvSpPr>
                <p:cNvPr id="1000" name="Google Shape;330;p13"/>
                <p:cNvSpPr/>
                <p:nvPr/>
              </p:nvSpPr>
              <p:spPr>
                <a:xfrm>
                  <a:off x="4623367" y="1079008"/>
                  <a:ext cx="376535" cy="584217"/>
                </a:xfrm>
                <a:prstGeom prst="ellipse">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01" name="Google Shape;331;p13"/>
                <p:cNvSpPr/>
                <p:nvPr/>
              </p:nvSpPr>
              <p:spPr>
                <a:xfrm>
                  <a:off x="4377773" y="480884"/>
                  <a:ext cx="822545" cy="1768343"/>
                </a:xfrm>
                <a:prstGeom prst="ellipse">
                  <a:avLst/>
                </a:prstGeom>
                <a:no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02" name="Google Shape;332;p13"/>
                <p:cNvSpPr/>
                <p:nvPr/>
              </p:nvSpPr>
              <p:spPr>
                <a:xfrm>
                  <a:off x="4018151" y="-1"/>
                  <a:ext cx="1499883" cy="2730114"/>
                </a:xfrm>
                <a:prstGeom prst="ellipse">
                  <a:avLst/>
                </a:prstGeom>
                <a:no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sp>
            <p:nvSpPr>
              <p:cNvPr id="1004" name="Google Shape;336;p13"/>
              <p:cNvSpPr/>
              <p:nvPr/>
            </p:nvSpPr>
            <p:spPr>
              <a:xfrm>
                <a:off x="4783684" y="1942490"/>
                <a:ext cx="263591" cy="438821"/>
              </a:xfrm>
              <a:prstGeom prst="ellipse">
                <a:avLst/>
              </a:prstGeom>
              <a:solidFill>
                <a:srgbClr val="FDDD00"/>
              </a:solidFill>
              <a:ln w="12700" cap="flat">
                <a:solidFill>
                  <a:srgbClr val="FDDD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05" name="Google Shape;337;p13"/>
              <p:cNvSpPr/>
              <p:nvPr/>
            </p:nvSpPr>
            <p:spPr>
              <a:xfrm>
                <a:off x="29719" y="1511648"/>
                <a:ext cx="4885605" cy="869604"/>
              </a:xfrm>
              <a:prstGeom prst="line">
                <a:avLst/>
              </a:prstGeom>
              <a:noFill/>
              <a:ln w="12700" cap="flat">
                <a:solidFill>
                  <a:srgbClr val="FDDD00"/>
                </a:solidFill>
                <a:prstDash val="solid"/>
                <a:round/>
              </a:ln>
              <a:effectLst/>
            </p:spPr>
            <p:txBody>
              <a:bodyPr wrap="square" lIns="45718" tIns="45718" rIns="45718" bIns="45718" numCol="1" anchor="t">
                <a:noAutofit/>
              </a:bodyPr>
              <a:lstStyle/>
              <a:p>
                <a:endParaRPr/>
              </a:p>
            </p:txBody>
          </p:sp>
          <p:sp>
            <p:nvSpPr>
              <p:cNvPr id="1006" name="Google Shape;339;p13"/>
              <p:cNvSpPr/>
              <p:nvPr/>
            </p:nvSpPr>
            <p:spPr>
              <a:xfrm>
                <a:off x="202938" y="1365057"/>
                <a:ext cx="4712542" cy="577434"/>
              </a:xfrm>
              <a:prstGeom prst="line">
                <a:avLst/>
              </a:prstGeom>
              <a:noFill/>
              <a:ln w="12700" cap="flat">
                <a:solidFill>
                  <a:srgbClr val="FDDD00"/>
                </a:solidFill>
                <a:prstDash val="solid"/>
                <a:round/>
              </a:ln>
              <a:effectLst/>
            </p:spPr>
            <p:txBody>
              <a:bodyPr wrap="square" lIns="45718" tIns="45718" rIns="45718" bIns="45718" numCol="1" anchor="t">
                <a:noAutofit/>
              </a:bodyPr>
              <a:lstStyle/>
              <a:p>
                <a:endParaRPr/>
              </a:p>
            </p:txBody>
          </p:sp>
          <p:sp>
            <p:nvSpPr>
              <p:cNvPr id="1007" name="Google Shape;338;p13"/>
              <p:cNvSpPr/>
              <p:nvPr/>
            </p:nvSpPr>
            <p:spPr>
              <a:xfrm>
                <a:off x="-2" y="1157741"/>
                <a:ext cx="202941" cy="414633"/>
              </a:xfrm>
              <a:prstGeom prst="ellipse">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sp>
          <p:nvSpPr>
            <p:cNvPr id="1009" name="Google Shape;341;p13"/>
            <p:cNvSpPr/>
            <p:nvPr/>
          </p:nvSpPr>
          <p:spPr>
            <a:xfrm>
              <a:off x="5043026" y="1655025"/>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10" name="Google Shape;342;p13"/>
            <p:cNvSpPr/>
            <p:nvPr/>
          </p:nvSpPr>
          <p:spPr>
            <a:xfrm>
              <a:off x="4652576" y="818572"/>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11" name="Google Shape;343;p13"/>
            <p:cNvSpPr/>
            <p:nvPr/>
          </p:nvSpPr>
          <p:spPr>
            <a:xfrm>
              <a:off x="5069124" y="963820"/>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12" name="Vuokaaviosymboli: Erottaminen 2"/>
            <p:cNvSpPr/>
            <p:nvPr/>
          </p:nvSpPr>
          <p:spPr>
            <a:xfrm>
              <a:off x="4858856" y="145181"/>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13" name="Vuokaaviosymboli: Erottaminen 4"/>
            <p:cNvSpPr/>
            <p:nvPr/>
          </p:nvSpPr>
          <p:spPr>
            <a:xfrm>
              <a:off x="4829006" y="542522"/>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grpSp>
      <p:grpSp>
        <p:nvGrpSpPr>
          <p:cNvPr id="1017" name="Group 22"/>
          <p:cNvGrpSpPr/>
          <p:nvPr/>
        </p:nvGrpSpPr>
        <p:grpSpPr>
          <a:xfrm>
            <a:off x="5432580" y="3688448"/>
            <a:ext cx="5231938" cy="330202"/>
            <a:chOff x="0" y="0"/>
            <a:chExt cx="5231938" cy="330201"/>
          </a:xfrm>
        </p:grpSpPr>
        <p:sp>
          <p:nvSpPr>
            <p:cNvPr id="1015" name="Google Shape;333;p13"/>
            <p:cNvSpPr txBox="1"/>
            <p:nvPr/>
          </p:nvSpPr>
          <p:spPr>
            <a:xfrm>
              <a:off x="3133501" y="0"/>
              <a:ext cx="2098437"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Probable</a:t>
              </a:r>
            </a:p>
          </p:txBody>
        </p:sp>
        <p:sp>
          <p:nvSpPr>
            <p:cNvPr id="1016" name="Google Shape;351;p13"/>
            <p:cNvSpPr/>
            <p:nvPr/>
          </p:nvSpPr>
          <p:spPr>
            <a:xfrm flipH="1" flipV="1">
              <a:off x="0" y="153888"/>
              <a:ext cx="2973586" cy="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020" name="Group 23"/>
          <p:cNvGrpSpPr/>
          <p:nvPr/>
        </p:nvGrpSpPr>
        <p:grpSpPr>
          <a:xfrm>
            <a:off x="5478162" y="4313832"/>
            <a:ext cx="5055790" cy="355602"/>
            <a:chOff x="0" y="0"/>
            <a:chExt cx="5055790" cy="355601"/>
          </a:xfrm>
        </p:grpSpPr>
        <p:sp>
          <p:nvSpPr>
            <p:cNvPr id="1018" name="Google Shape;340;p13"/>
            <p:cNvSpPr txBox="1"/>
            <p:nvPr/>
          </p:nvSpPr>
          <p:spPr>
            <a:xfrm>
              <a:off x="3087918" y="0"/>
              <a:ext cx="196787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defTabSz="1219168">
                <a:defRPr>
                  <a:latin typeface="Arial Black"/>
                  <a:ea typeface="Arial Black"/>
                  <a:cs typeface="Arial Black"/>
                  <a:sym typeface="Arial Black"/>
                </a:defRPr>
              </a:pPr>
              <a:r>
                <a:t>Preferable</a:t>
              </a:r>
              <a:r>
                <a:rPr sz="2000"/>
                <a:t> </a:t>
              </a:r>
            </a:p>
          </p:txBody>
        </p:sp>
        <p:sp>
          <p:nvSpPr>
            <p:cNvPr id="1019" name="Google Shape;351;p13"/>
            <p:cNvSpPr/>
            <p:nvPr/>
          </p:nvSpPr>
          <p:spPr>
            <a:xfrm flipH="1" flipV="1">
              <a:off x="0" y="153889"/>
              <a:ext cx="2928002" cy="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sp>
        <p:nvSpPr>
          <p:cNvPr id="1024" name="Google Shape;269;p9"/>
          <p:cNvSpPr txBox="1"/>
          <p:nvPr/>
        </p:nvSpPr>
        <p:spPr>
          <a:xfrm>
            <a:off x="191999" y="6458941"/>
            <a:ext cx="2549826"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9168">
              <a:defRPr sz="1300">
                <a:latin typeface="Georgia"/>
                <a:ea typeface="Georgia"/>
                <a:cs typeface="Georgia"/>
                <a:sym typeface="Georgia"/>
              </a:defRPr>
            </a:lvl1pPr>
          </a:lstStyle>
          <a:p>
            <a:r>
              <a:t>Adapted from: </a:t>
            </a:r>
            <a:r>
              <a:rPr err="1"/>
              <a:t>Voros</a:t>
            </a:r>
            <a:r>
              <a:t> 2017</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Group 117"/>
          <p:cNvGrpSpPr/>
          <p:nvPr/>
        </p:nvGrpSpPr>
        <p:grpSpPr>
          <a:xfrm>
            <a:off x="8268019" y="4948311"/>
            <a:ext cx="3816090" cy="1474770"/>
            <a:chOff x="-1" y="0"/>
            <a:chExt cx="3816090" cy="1474769"/>
          </a:xfrm>
        </p:grpSpPr>
        <p:grpSp>
          <p:nvGrpSpPr>
            <p:cNvPr id="1031" name="Google Shape;346;p13"/>
            <p:cNvGrpSpPr/>
            <p:nvPr/>
          </p:nvGrpSpPr>
          <p:grpSpPr>
            <a:xfrm>
              <a:off x="-1" y="0"/>
              <a:ext cx="3816090" cy="1474769"/>
              <a:chOff x="-1" y="0"/>
              <a:chExt cx="3816090" cy="1474769"/>
            </a:xfrm>
          </p:grpSpPr>
          <p:sp>
            <p:nvSpPr>
              <p:cNvPr id="1028" name="Google Shape;347;p13"/>
              <p:cNvSpPr/>
              <p:nvPr/>
            </p:nvSpPr>
            <p:spPr>
              <a:xfrm>
                <a:off x="-1" y="177118"/>
                <a:ext cx="181593" cy="181677"/>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29" name="Google Shape;348;p13"/>
              <p:cNvSpPr txBox="1"/>
              <p:nvPr/>
            </p:nvSpPr>
            <p:spPr>
              <a:xfrm>
                <a:off x="320813" y="0"/>
                <a:ext cx="3495276"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Descriptions of preferable futures</a:t>
                </a:r>
              </a:p>
            </p:txBody>
          </p:sp>
          <p:sp>
            <p:nvSpPr>
              <p:cNvPr id="1030" name="Google Shape;349;p13"/>
              <p:cNvSpPr txBox="1"/>
              <p:nvPr/>
            </p:nvSpPr>
            <p:spPr>
              <a:xfrm>
                <a:off x="320816" y="814368"/>
                <a:ext cx="2253912"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Thinking the wild cards through</a:t>
                </a:r>
              </a:p>
            </p:txBody>
          </p:sp>
        </p:grpSp>
        <p:sp>
          <p:nvSpPr>
            <p:cNvPr id="1032" name="Vuokaaviosymboli: Erottaminen 5"/>
            <p:cNvSpPr/>
            <p:nvPr/>
          </p:nvSpPr>
          <p:spPr>
            <a:xfrm>
              <a:off x="-1" y="987259"/>
              <a:ext cx="207523"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grpSp>
      <p:grpSp>
        <p:nvGrpSpPr>
          <p:cNvPr id="1077" name="Group 35"/>
          <p:cNvGrpSpPr/>
          <p:nvPr/>
        </p:nvGrpSpPr>
        <p:grpSpPr>
          <a:xfrm>
            <a:off x="324920" y="1253747"/>
            <a:ext cx="6231262" cy="5045938"/>
            <a:chOff x="-3" y="-6"/>
            <a:chExt cx="6231261" cy="5045936"/>
          </a:xfrm>
        </p:grpSpPr>
        <p:grpSp>
          <p:nvGrpSpPr>
            <p:cNvPr id="1055" name="Group 34"/>
            <p:cNvGrpSpPr/>
            <p:nvPr/>
          </p:nvGrpSpPr>
          <p:grpSpPr>
            <a:xfrm>
              <a:off x="-3" y="98176"/>
              <a:ext cx="6231261" cy="4947754"/>
              <a:chOff x="-2" y="0"/>
              <a:chExt cx="6231260" cy="4947752"/>
            </a:xfrm>
          </p:grpSpPr>
          <p:grpSp>
            <p:nvGrpSpPr>
              <p:cNvPr id="1050" name="Group 85"/>
              <p:cNvGrpSpPr/>
              <p:nvPr/>
            </p:nvGrpSpPr>
            <p:grpSpPr>
              <a:xfrm>
                <a:off x="192332" y="1076560"/>
                <a:ext cx="5610406" cy="3156656"/>
                <a:chOff x="-1" y="-2"/>
                <a:chExt cx="5610405" cy="3156655"/>
              </a:xfrm>
            </p:grpSpPr>
            <p:grpSp>
              <p:nvGrpSpPr>
                <p:cNvPr id="1045" name="Google Shape;321;p13"/>
                <p:cNvGrpSpPr/>
                <p:nvPr/>
              </p:nvGrpSpPr>
              <p:grpSpPr>
                <a:xfrm>
                  <a:off x="92365" y="-2"/>
                  <a:ext cx="5518039" cy="2730116"/>
                  <a:chOff x="-3" y="-1"/>
                  <a:chExt cx="5518038" cy="2730114"/>
                </a:xfrm>
              </p:grpSpPr>
              <p:grpSp>
                <p:nvGrpSpPr>
                  <p:cNvPr id="1037" name="Google Shape;322;p13"/>
                  <p:cNvGrpSpPr/>
                  <p:nvPr/>
                </p:nvGrpSpPr>
                <p:grpSpPr>
                  <a:xfrm>
                    <a:off x="-3" y="52239"/>
                    <a:ext cx="4810006" cy="1246589"/>
                    <a:chOff x="-1" y="0"/>
                    <a:chExt cx="4810004" cy="1246589"/>
                  </a:xfrm>
                </p:grpSpPr>
                <p:sp>
                  <p:nvSpPr>
                    <p:cNvPr id="1034" name="Google Shape;323;p13"/>
                    <p:cNvSpPr/>
                    <p:nvPr/>
                  </p:nvSpPr>
                  <p:spPr>
                    <a:xfrm flipH="1">
                      <a:off x="-1" y="1039927"/>
                      <a:ext cx="4810004" cy="20666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35" name="Google Shape;324;p13"/>
                    <p:cNvSpPr/>
                    <p:nvPr/>
                  </p:nvSpPr>
                  <p:spPr>
                    <a:xfrm flipV="1">
                      <a:off x="-1" y="428646"/>
                      <a:ext cx="4789050" cy="714617"/>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36" name="Google Shape;325;p13"/>
                    <p:cNvSpPr/>
                    <p:nvPr/>
                  </p:nvSpPr>
                  <p:spPr>
                    <a:xfrm flipV="1">
                      <a:off x="-1" y="0"/>
                      <a:ext cx="4566513" cy="1105507"/>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grpSp>
                <p:nvGrpSpPr>
                  <p:cNvPr id="1041" name="Google Shape;326;p13"/>
                  <p:cNvGrpSpPr/>
                  <p:nvPr/>
                </p:nvGrpSpPr>
                <p:grpSpPr>
                  <a:xfrm>
                    <a:off x="6575" y="1431284"/>
                    <a:ext cx="4810006" cy="1285672"/>
                    <a:chOff x="-2" y="-1"/>
                    <a:chExt cx="4810005" cy="1285672"/>
                  </a:xfrm>
                </p:grpSpPr>
                <p:sp>
                  <p:nvSpPr>
                    <p:cNvPr id="1038" name="Google Shape;327;p13"/>
                    <p:cNvSpPr/>
                    <p:nvPr/>
                  </p:nvSpPr>
                  <p:spPr>
                    <a:xfrm flipH="1" flipV="1">
                      <a:off x="0" y="-1"/>
                      <a:ext cx="4810003" cy="206663"/>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39" name="Google Shape;328;p13"/>
                    <p:cNvSpPr/>
                    <p:nvPr/>
                  </p:nvSpPr>
                  <p:spPr>
                    <a:xfrm>
                      <a:off x="-2" y="103330"/>
                      <a:ext cx="4684745" cy="701456"/>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40" name="Google Shape;329;p13"/>
                    <p:cNvSpPr/>
                    <p:nvPr/>
                  </p:nvSpPr>
                  <p:spPr>
                    <a:xfrm>
                      <a:off x="0" y="141085"/>
                      <a:ext cx="4647165" cy="1144586"/>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sp>
                <p:nvSpPr>
                  <p:cNvPr id="1042" name="Google Shape;330;p13"/>
                  <p:cNvSpPr/>
                  <p:nvPr/>
                </p:nvSpPr>
                <p:spPr>
                  <a:xfrm>
                    <a:off x="4623368" y="1079008"/>
                    <a:ext cx="376535" cy="584217"/>
                  </a:xfrm>
                  <a:prstGeom prst="ellipse">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43" name="Google Shape;331;p13"/>
                  <p:cNvSpPr/>
                  <p:nvPr/>
                </p:nvSpPr>
                <p:spPr>
                  <a:xfrm>
                    <a:off x="4377773" y="480884"/>
                    <a:ext cx="822545" cy="1768343"/>
                  </a:xfrm>
                  <a:prstGeom prst="ellipse">
                    <a:avLst/>
                  </a:prstGeom>
                  <a:no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44" name="Google Shape;332;p13"/>
                  <p:cNvSpPr/>
                  <p:nvPr/>
                </p:nvSpPr>
                <p:spPr>
                  <a:xfrm>
                    <a:off x="4018152" y="-1"/>
                    <a:ext cx="1499883" cy="2730114"/>
                  </a:xfrm>
                  <a:prstGeom prst="ellipse">
                    <a:avLst/>
                  </a:prstGeom>
                  <a:no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sp>
              <p:nvSpPr>
                <p:cNvPr id="1046" name="Google Shape;336;p13"/>
                <p:cNvSpPr/>
                <p:nvPr/>
              </p:nvSpPr>
              <p:spPr>
                <a:xfrm>
                  <a:off x="4414501" y="1511573"/>
                  <a:ext cx="816641" cy="1645080"/>
                </a:xfrm>
                <a:prstGeom prst="ellipse">
                  <a:avLst/>
                </a:prstGeom>
                <a:solidFill>
                  <a:srgbClr val="FDDD00"/>
                </a:solidFill>
                <a:ln w="12700" cap="flat">
                  <a:solidFill>
                    <a:srgbClr val="FDDD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47" name="Google Shape;337;p13"/>
                <p:cNvSpPr/>
                <p:nvPr/>
              </p:nvSpPr>
              <p:spPr>
                <a:xfrm>
                  <a:off x="29720" y="1511650"/>
                  <a:ext cx="4793101" cy="1645002"/>
                </a:xfrm>
                <a:prstGeom prst="line">
                  <a:avLst/>
                </a:prstGeom>
                <a:noFill/>
                <a:ln w="12700" cap="flat">
                  <a:solidFill>
                    <a:srgbClr val="FDDD00"/>
                  </a:solidFill>
                  <a:prstDash val="solid"/>
                  <a:round/>
                </a:ln>
                <a:effectLst/>
              </p:spPr>
              <p:txBody>
                <a:bodyPr wrap="square" lIns="45718" tIns="45718" rIns="45718" bIns="45718" numCol="1" anchor="t">
                  <a:noAutofit/>
                </a:bodyPr>
                <a:lstStyle/>
                <a:p>
                  <a:endParaRPr/>
                </a:p>
              </p:txBody>
            </p:sp>
            <p:sp>
              <p:nvSpPr>
                <p:cNvPr id="1048" name="Google Shape;339;p13"/>
                <p:cNvSpPr/>
                <p:nvPr/>
              </p:nvSpPr>
              <p:spPr>
                <a:xfrm>
                  <a:off x="202938" y="1365056"/>
                  <a:ext cx="4619883" cy="146519"/>
                </a:xfrm>
                <a:prstGeom prst="line">
                  <a:avLst/>
                </a:prstGeom>
                <a:noFill/>
                <a:ln w="12700" cap="flat">
                  <a:solidFill>
                    <a:srgbClr val="FDDD00"/>
                  </a:solidFill>
                  <a:prstDash val="solid"/>
                  <a:round/>
                </a:ln>
                <a:effectLst/>
              </p:spPr>
              <p:txBody>
                <a:bodyPr wrap="square" lIns="45718" tIns="45718" rIns="45718" bIns="45718" numCol="1" anchor="t">
                  <a:noAutofit/>
                </a:bodyPr>
                <a:lstStyle/>
                <a:p>
                  <a:endParaRPr/>
                </a:p>
              </p:txBody>
            </p:sp>
            <p:sp>
              <p:nvSpPr>
                <p:cNvPr id="1049" name="Google Shape;338;p13"/>
                <p:cNvSpPr/>
                <p:nvPr/>
              </p:nvSpPr>
              <p:spPr>
                <a:xfrm>
                  <a:off x="-1" y="1157741"/>
                  <a:ext cx="202941" cy="414633"/>
                </a:xfrm>
                <a:prstGeom prst="ellipse">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grpSp>
            <p:nvGrpSpPr>
              <p:cNvPr id="1054" name="Google Shape;439;p15"/>
              <p:cNvGrpSpPr/>
              <p:nvPr/>
            </p:nvGrpSpPr>
            <p:grpSpPr>
              <a:xfrm>
                <a:off x="-2" y="0"/>
                <a:ext cx="6231260" cy="4947752"/>
                <a:chOff x="-1" y="0"/>
                <a:chExt cx="6231257" cy="4947749"/>
              </a:xfrm>
            </p:grpSpPr>
            <p:sp>
              <p:nvSpPr>
                <p:cNvPr id="1051" name="Google Shape;440;p15"/>
                <p:cNvSpPr/>
                <p:nvPr/>
              </p:nvSpPr>
              <p:spPr>
                <a:xfrm flipV="1">
                  <a:off x="-1" y="30444"/>
                  <a:ext cx="4885762" cy="1857107"/>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1052" name="Google Shape;441;p15"/>
                <p:cNvSpPr/>
                <p:nvPr/>
              </p:nvSpPr>
              <p:spPr>
                <a:xfrm>
                  <a:off x="0" y="3075578"/>
                  <a:ext cx="4885760" cy="1857108"/>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1053" name="Google Shape;442;p15"/>
                <p:cNvSpPr/>
                <p:nvPr/>
              </p:nvSpPr>
              <p:spPr>
                <a:xfrm>
                  <a:off x="3881841" y="0"/>
                  <a:ext cx="2349415" cy="4947749"/>
                </a:xfrm>
                <a:prstGeom prst="ellipse">
                  <a:avLst/>
                </a:prstGeom>
                <a:noFill/>
                <a:ln w="9525" cap="flat">
                  <a:solidFill>
                    <a:srgbClr val="000000"/>
                  </a:solidFill>
                  <a:prstDash val="dash"/>
                  <a:round/>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grpSp>
        <p:grpSp>
          <p:nvGrpSpPr>
            <p:cNvPr id="1076" name="Group 33"/>
            <p:cNvGrpSpPr/>
            <p:nvPr/>
          </p:nvGrpSpPr>
          <p:grpSpPr>
            <a:xfrm>
              <a:off x="4200130" y="-6"/>
              <a:ext cx="1472574" cy="4951538"/>
              <a:chOff x="-1" y="-4"/>
              <a:chExt cx="1472570" cy="4951534"/>
            </a:xfrm>
          </p:grpSpPr>
          <p:grpSp>
            <p:nvGrpSpPr>
              <p:cNvPr id="1060" name="Group 32"/>
              <p:cNvGrpSpPr/>
              <p:nvPr/>
            </p:nvGrpSpPr>
            <p:grpSpPr>
              <a:xfrm>
                <a:off x="572397" y="2845468"/>
                <a:ext cx="538650" cy="1263543"/>
                <a:chOff x="-1" y="-1"/>
                <a:chExt cx="538650" cy="1263543"/>
              </a:xfrm>
            </p:grpSpPr>
            <p:sp>
              <p:nvSpPr>
                <p:cNvPr id="1056" name="Google Shape;443;p15"/>
                <p:cNvSpPr/>
                <p:nvPr/>
              </p:nvSpPr>
              <p:spPr>
                <a:xfrm>
                  <a:off x="308062" y="772335"/>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57" name="Google Shape;444;p15"/>
                <p:cNvSpPr/>
                <p:nvPr/>
              </p:nvSpPr>
              <p:spPr>
                <a:xfrm>
                  <a:off x="-1" y="1046953"/>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58" name="Google Shape;466;p15"/>
                <p:cNvSpPr/>
                <p:nvPr/>
              </p:nvSpPr>
              <p:spPr>
                <a:xfrm>
                  <a:off x="394646" y="95521"/>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sp>
              <p:nvSpPr>
                <p:cNvPr id="1059" name="Google Shape;467;p15"/>
                <p:cNvSpPr/>
                <p:nvPr/>
              </p:nvSpPr>
              <p:spPr>
                <a:xfrm>
                  <a:off x="108766" y="-1"/>
                  <a:ext cx="144003" cy="216589"/>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Arial"/>
                      <a:ea typeface="Arial"/>
                      <a:cs typeface="Arial"/>
                      <a:sym typeface="Arial"/>
                    </a:defRPr>
                  </a:pPr>
                  <a:endParaRPr/>
                </a:p>
              </p:txBody>
            </p:sp>
          </p:grpSp>
          <p:grpSp>
            <p:nvGrpSpPr>
              <p:cNvPr id="1075" name="Group 31"/>
              <p:cNvGrpSpPr/>
              <p:nvPr/>
            </p:nvGrpSpPr>
            <p:grpSpPr>
              <a:xfrm>
                <a:off x="-1" y="-4"/>
                <a:ext cx="1472570" cy="4951534"/>
                <a:chOff x="0" y="-2"/>
                <a:chExt cx="1472569" cy="4951534"/>
              </a:xfrm>
            </p:grpSpPr>
            <p:sp>
              <p:nvSpPr>
                <p:cNvPr id="1061" name="Google Shape;438;p15"/>
                <p:cNvSpPr txBox="1"/>
                <p:nvPr/>
              </p:nvSpPr>
              <p:spPr>
                <a:xfrm>
                  <a:off x="325605" y="315870"/>
                  <a:ext cx="880888"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sz="1300">
                      <a:solidFill>
                        <a:srgbClr val="ED174F"/>
                      </a:solidFill>
                      <a:latin typeface="Arial Black"/>
                      <a:ea typeface="Arial Black"/>
                      <a:cs typeface="Arial Black"/>
                      <a:sym typeface="Arial Black"/>
                    </a:defRPr>
                  </a:lvl1pPr>
                </a:lstStyle>
                <a:p>
                  <a:r>
                    <a:t>Trump</a:t>
                  </a:r>
                </a:p>
              </p:txBody>
            </p:sp>
            <p:sp>
              <p:nvSpPr>
                <p:cNvPr id="1062" name="Google Shape;438;p15"/>
                <p:cNvSpPr txBox="1"/>
                <p:nvPr/>
              </p:nvSpPr>
              <p:spPr>
                <a:xfrm>
                  <a:off x="0" y="893562"/>
                  <a:ext cx="880887"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sz="1300">
                      <a:solidFill>
                        <a:srgbClr val="ED174F"/>
                      </a:solidFill>
                      <a:latin typeface="Arial Black"/>
                      <a:ea typeface="Arial Black"/>
                      <a:cs typeface="Arial Black"/>
                      <a:sym typeface="Arial Black"/>
                    </a:defRPr>
                  </a:lvl1pPr>
                </a:lstStyle>
                <a:p>
                  <a:r>
                    <a:t>Corona</a:t>
                  </a:r>
                </a:p>
              </p:txBody>
            </p:sp>
            <p:sp>
              <p:nvSpPr>
                <p:cNvPr id="1063" name="Google Shape;438;p15"/>
                <p:cNvSpPr txBox="1"/>
                <p:nvPr/>
              </p:nvSpPr>
              <p:spPr>
                <a:xfrm>
                  <a:off x="547037" y="4598840"/>
                  <a:ext cx="880888"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sz="1300">
                      <a:solidFill>
                        <a:srgbClr val="ED174F"/>
                      </a:solidFill>
                      <a:latin typeface="Arial Black"/>
                      <a:ea typeface="Arial Black"/>
                      <a:cs typeface="Arial Black"/>
                      <a:sym typeface="Arial Black"/>
                    </a:defRPr>
                  </a:lvl1pPr>
                </a:lstStyle>
                <a:p>
                  <a:r>
                    <a:t>Brexit</a:t>
                  </a:r>
                </a:p>
              </p:txBody>
            </p:sp>
            <p:sp>
              <p:nvSpPr>
                <p:cNvPr id="1064" name="Vuokaaviosymboli: Erottaminen 2"/>
                <p:cNvSpPr/>
                <p:nvPr/>
              </p:nvSpPr>
              <p:spPr>
                <a:xfrm>
                  <a:off x="679887" y="1290567"/>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65" name="Vuokaaviosymboli: Erottaminen 2"/>
                <p:cNvSpPr/>
                <p:nvPr/>
              </p:nvSpPr>
              <p:spPr>
                <a:xfrm>
                  <a:off x="775044" y="1760406"/>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66" name="Vuokaaviosymboli: Erottaminen 2"/>
                <p:cNvSpPr/>
                <p:nvPr/>
              </p:nvSpPr>
              <p:spPr>
                <a:xfrm>
                  <a:off x="1280567" y="1034833"/>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67" name="Vuokaaviosymboli: Erottaminen 2"/>
                <p:cNvSpPr/>
                <p:nvPr/>
              </p:nvSpPr>
              <p:spPr>
                <a:xfrm>
                  <a:off x="917779" y="731518"/>
                  <a:ext cx="192002" cy="2522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68" name="Vuokaaviosymboli: Erottaminen 2"/>
                <p:cNvSpPr/>
                <p:nvPr/>
              </p:nvSpPr>
              <p:spPr>
                <a:xfrm>
                  <a:off x="233837" y="582836"/>
                  <a:ext cx="192002" cy="2522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69" name="Vuokaaviosymboli: Erottaminen 2"/>
                <p:cNvSpPr/>
                <p:nvPr/>
              </p:nvSpPr>
              <p:spPr>
                <a:xfrm>
                  <a:off x="1102146" y="374680"/>
                  <a:ext cx="192003"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70" name="Vuokaaviosymboli: Erottaminen 2"/>
                <p:cNvSpPr/>
                <p:nvPr/>
              </p:nvSpPr>
              <p:spPr>
                <a:xfrm>
                  <a:off x="626360" y="-2"/>
                  <a:ext cx="192002" cy="2522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71" name="Vuokaaviosymboli: Erottaminen 2"/>
                <p:cNvSpPr/>
                <p:nvPr/>
              </p:nvSpPr>
              <p:spPr>
                <a:xfrm>
                  <a:off x="1155072" y="4210689"/>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72" name="Vuokaaviosymboli: Erottaminen 2"/>
                <p:cNvSpPr/>
                <p:nvPr/>
              </p:nvSpPr>
              <p:spPr>
                <a:xfrm>
                  <a:off x="240670" y="4029714"/>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73" name="Vuokaaviosymboli: Erottaminen 2"/>
                <p:cNvSpPr/>
                <p:nvPr/>
              </p:nvSpPr>
              <p:spPr>
                <a:xfrm>
                  <a:off x="398434" y="4545130"/>
                  <a:ext cx="192003" cy="2522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074" name="Vuokaaviosymboli: Erottaminen 2"/>
                <p:cNvSpPr/>
                <p:nvPr/>
              </p:nvSpPr>
              <p:spPr>
                <a:xfrm>
                  <a:off x="1258701" y="4699258"/>
                  <a:ext cx="192002" cy="252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D174F"/>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grpSp>
        </p:grpSp>
      </p:grpSp>
      <p:sp>
        <p:nvSpPr>
          <p:cNvPr id="1078" name="Google Shape;417;p15"/>
          <p:cNvSpPr txBox="1">
            <a:spLocks noGrp="1"/>
          </p:cNvSpPr>
          <p:nvPr>
            <p:ph type="title"/>
          </p:nvPr>
        </p:nvSpPr>
        <p:spPr>
          <a:xfrm>
            <a:off x="623392" y="356658"/>
            <a:ext cx="10945216" cy="1078366"/>
          </a:xfrm>
          <a:prstGeom prst="rect">
            <a:avLst/>
          </a:prstGeom>
        </p:spPr>
        <p:txBody>
          <a:bodyPr/>
          <a:lstStyle/>
          <a:p>
            <a:r>
              <a:t>Our cone of futures is often too narrow</a:t>
            </a:r>
          </a:p>
        </p:txBody>
      </p:sp>
      <p:sp>
        <p:nvSpPr>
          <p:cNvPr id="1079" name="Google Shape;269;p9"/>
          <p:cNvSpPr txBox="1"/>
          <p:nvPr/>
        </p:nvSpPr>
        <p:spPr>
          <a:xfrm>
            <a:off x="191999" y="6458941"/>
            <a:ext cx="2549826"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9168">
              <a:defRPr sz="1300">
                <a:latin typeface="Georgia"/>
                <a:ea typeface="Georgia"/>
                <a:cs typeface="Georgia"/>
                <a:sym typeface="Georgia"/>
              </a:defRPr>
            </a:lvl1pPr>
          </a:lstStyle>
          <a:p>
            <a:r>
              <a:t>Adapted from: </a:t>
            </a:r>
            <a:r>
              <a:rPr err="1"/>
              <a:t>Voros</a:t>
            </a:r>
            <a:r>
              <a:t> 2017</a:t>
            </a:r>
          </a:p>
        </p:txBody>
      </p:sp>
      <p:grpSp>
        <p:nvGrpSpPr>
          <p:cNvPr id="1082" name="Group 148"/>
          <p:cNvGrpSpPr/>
          <p:nvPr/>
        </p:nvGrpSpPr>
        <p:grpSpPr>
          <a:xfrm>
            <a:off x="5952978" y="1664839"/>
            <a:ext cx="4982615" cy="660402"/>
            <a:chOff x="0" y="-1"/>
            <a:chExt cx="4982613" cy="660401"/>
          </a:xfrm>
        </p:grpSpPr>
        <p:sp>
          <p:nvSpPr>
            <p:cNvPr id="1080" name="Google Shape;335;p13"/>
            <p:cNvSpPr txBox="1"/>
            <p:nvPr/>
          </p:nvSpPr>
          <p:spPr>
            <a:xfrm>
              <a:off x="2613101" y="-1"/>
              <a:ext cx="2369512"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Impossible or implausible</a:t>
              </a:r>
            </a:p>
          </p:txBody>
        </p:sp>
        <p:sp>
          <p:nvSpPr>
            <p:cNvPr id="1081" name="Google Shape;351;p13"/>
            <p:cNvSpPr/>
            <p:nvPr/>
          </p:nvSpPr>
          <p:spPr>
            <a:xfrm flipH="1" flipV="1">
              <a:off x="0" y="306263"/>
              <a:ext cx="2453190" cy="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085" name="Group 206"/>
          <p:cNvGrpSpPr/>
          <p:nvPr/>
        </p:nvGrpSpPr>
        <p:grpSpPr>
          <a:xfrm>
            <a:off x="5704285" y="2628195"/>
            <a:ext cx="4484037" cy="330202"/>
            <a:chOff x="0" y="0"/>
            <a:chExt cx="4484037" cy="330201"/>
          </a:xfrm>
        </p:grpSpPr>
        <p:sp>
          <p:nvSpPr>
            <p:cNvPr id="1083" name="Google Shape;335;p13"/>
            <p:cNvSpPr txBox="1"/>
            <p:nvPr/>
          </p:nvSpPr>
          <p:spPr>
            <a:xfrm>
              <a:off x="2861796" y="0"/>
              <a:ext cx="162224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solidFill>
                    <a:srgbClr val="C2C3C0"/>
                  </a:solidFill>
                  <a:latin typeface="Arial Black"/>
                  <a:ea typeface="Arial Black"/>
                  <a:cs typeface="Arial Black"/>
                  <a:sym typeface="Arial Black"/>
                </a:defRPr>
              </a:lvl1pPr>
            </a:lstStyle>
            <a:p>
              <a:r>
                <a:t>Possible</a:t>
              </a:r>
            </a:p>
          </p:txBody>
        </p:sp>
        <p:sp>
          <p:nvSpPr>
            <p:cNvPr id="1084" name="Google Shape;351;p13"/>
            <p:cNvSpPr/>
            <p:nvPr/>
          </p:nvSpPr>
          <p:spPr>
            <a:xfrm flipH="1" flipV="1">
              <a:off x="0" y="153888"/>
              <a:ext cx="2701882" cy="2"/>
            </a:xfrm>
            <a:prstGeom prst="line">
              <a:avLst/>
            </a:prstGeom>
            <a:noFill/>
            <a:ln w="6350" cap="flat">
              <a:solidFill>
                <a:srgbClr val="C2C3C0"/>
              </a:solidFill>
              <a:prstDash val="solid"/>
              <a:round/>
            </a:ln>
            <a:effectLst/>
          </p:spPr>
          <p:txBody>
            <a:bodyPr wrap="square" lIns="45718" tIns="45718" rIns="45718" bIns="45718" numCol="1" anchor="t">
              <a:noAutofit/>
            </a:bodyPr>
            <a:lstStyle/>
            <a:p>
              <a:endParaRPr/>
            </a:p>
          </p:txBody>
        </p:sp>
      </p:grpSp>
      <p:grpSp>
        <p:nvGrpSpPr>
          <p:cNvPr id="1088" name="Group 209"/>
          <p:cNvGrpSpPr/>
          <p:nvPr/>
        </p:nvGrpSpPr>
        <p:grpSpPr>
          <a:xfrm>
            <a:off x="5634838" y="3158321"/>
            <a:ext cx="4760900" cy="330202"/>
            <a:chOff x="-286764" y="0"/>
            <a:chExt cx="4760900" cy="330201"/>
          </a:xfrm>
        </p:grpSpPr>
        <p:sp>
          <p:nvSpPr>
            <p:cNvPr id="1086" name="Google Shape;334;p13"/>
            <p:cNvSpPr txBox="1"/>
            <p:nvPr/>
          </p:nvSpPr>
          <p:spPr>
            <a:xfrm>
              <a:off x="2644480" y="0"/>
              <a:ext cx="1829656"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solidFill>
                    <a:srgbClr val="C2C3C0"/>
                  </a:solidFill>
                  <a:latin typeface="Arial Black"/>
                  <a:ea typeface="Arial Black"/>
                  <a:cs typeface="Arial Black"/>
                  <a:sym typeface="Arial Black"/>
                </a:defRPr>
              </a:lvl1pPr>
            </a:lstStyle>
            <a:p>
              <a:r>
                <a:t>Plausible</a:t>
              </a:r>
            </a:p>
          </p:txBody>
        </p:sp>
        <p:sp>
          <p:nvSpPr>
            <p:cNvPr id="1087" name="Google Shape;351;p13"/>
            <p:cNvSpPr/>
            <p:nvPr/>
          </p:nvSpPr>
          <p:spPr>
            <a:xfrm flipH="1" flipV="1">
              <a:off x="-286764" y="139473"/>
              <a:ext cx="2771328" cy="14417"/>
            </a:xfrm>
            <a:prstGeom prst="line">
              <a:avLst/>
            </a:prstGeom>
            <a:noFill/>
            <a:ln w="6350" cap="flat">
              <a:solidFill>
                <a:srgbClr val="C2C3C0"/>
              </a:solidFill>
              <a:prstDash val="solid"/>
              <a:round/>
            </a:ln>
            <a:effectLst/>
          </p:spPr>
          <p:txBody>
            <a:bodyPr wrap="square" lIns="45718" tIns="45718" rIns="45718" bIns="45718" numCol="1" anchor="t">
              <a:noAutofit/>
            </a:bodyPr>
            <a:lstStyle/>
            <a:p>
              <a:endParaRPr/>
            </a:p>
          </p:txBody>
        </p:sp>
      </p:grpSp>
      <p:grpSp>
        <p:nvGrpSpPr>
          <p:cNvPr id="1091" name="Group 212"/>
          <p:cNvGrpSpPr/>
          <p:nvPr/>
        </p:nvGrpSpPr>
        <p:grpSpPr>
          <a:xfrm>
            <a:off x="5432580" y="3688448"/>
            <a:ext cx="5231938" cy="330202"/>
            <a:chOff x="0" y="0"/>
            <a:chExt cx="5231938" cy="330201"/>
          </a:xfrm>
        </p:grpSpPr>
        <p:sp>
          <p:nvSpPr>
            <p:cNvPr id="1089" name="Google Shape;333;p13"/>
            <p:cNvSpPr txBox="1"/>
            <p:nvPr/>
          </p:nvSpPr>
          <p:spPr>
            <a:xfrm>
              <a:off x="3133501" y="0"/>
              <a:ext cx="2098437"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solidFill>
                    <a:srgbClr val="C2C3C0"/>
                  </a:solidFill>
                  <a:latin typeface="Arial Black"/>
                  <a:ea typeface="Arial Black"/>
                  <a:cs typeface="Arial Black"/>
                  <a:sym typeface="Arial Black"/>
                </a:defRPr>
              </a:lvl1pPr>
            </a:lstStyle>
            <a:p>
              <a:r>
                <a:t>Probable</a:t>
              </a:r>
            </a:p>
          </p:txBody>
        </p:sp>
        <p:sp>
          <p:nvSpPr>
            <p:cNvPr id="1090" name="Google Shape;351;p13"/>
            <p:cNvSpPr/>
            <p:nvPr/>
          </p:nvSpPr>
          <p:spPr>
            <a:xfrm flipH="1" flipV="1">
              <a:off x="0" y="153888"/>
              <a:ext cx="2973586" cy="2"/>
            </a:xfrm>
            <a:prstGeom prst="line">
              <a:avLst/>
            </a:prstGeom>
            <a:noFill/>
            <a:ln w="6350" cap="flat">
              <a:solidFill>
                <a:srgbClr val="C2C3C0"/>
              </a:solidFill>
              <a:prstDash val="solid"/>
              <a:round/>
            </a:ln>
            <a:effectLst/>
          </p:spPr>
          <p:txBody>
            <a:bodyPr wrap="square" lIns="45718" tIns="45718" rIns="45718" bIns="45718" numCol="1" anchor="t">
              <a:noAutofit/>
            </a:bodyPr>
            <a:lstStyle/>
            <a:p>
              <a:endParaRPr/>
            </a:p>
          </p:txBody>
        </p:sp>
      </p:grpSp>
      <p:grpSp>
        <p:nvGrpSpPr>
          <p:cNvPr id="1094" name="Group 215"/>
          <p:cNvGrpSpPr/>
          <p:nvPr/>
        </p:nvGrpSpPr>
        <p:grpSpPr>
          <a:xfrm>
            <a:off x="5478164" y="4162541"/>
            <a:ext cx="5186356" cy="660402"/>
            <a:chOff x="0" y="-1"/>
            <a:chExt cx="5186354" cy="660401"/>
          </a:xfrm>
        </p:grpSpPr>
        <p:sp>
          <p:nvSpPr>
            <p:cNvPr id="1092" name="Google Shape;340;p13"/>
            <p:cNvSpPr txBox="1"/>
            <p:nvPr/>
          </p:nvSpPr>
          <p:spPr>
            <a:xfrm>
              <a:off x="3087917" y="-1"/>
              <a:ext cx="2098437"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1219168">
                <a:defRPr>
                  <a:latin typeface="Arial Black"/>
                  <a:ea typeface="Arial Black"/>
                  <a:cs typeface="Arial Black"/>
                  <a:sym typeface="Arial Black"/>
                </a:defRPr>
              </a:lvl1pPr>
            </a:lstStyle>
            <a:p>
              <a:r>
                <a:t>Preferable futures</a:t>
              </a:r>
            </a:p>
          </p:txBody>
        </p:sp>
        <p:sp>
          <p:nvSpPr>
            <p:cNvPr id="1093" name="Google Shape;351;p13"/>
            <p:cNvSpPr/>
            <p:nvPr/>
          </p:nvSpPr>
          <p:spPr>
            <a:xfrm flipH="1" flipV="1">
              <a:off x="0" y="305179"/>
              <a:ext cx="2928000" cy="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 name="Picture 12" descr="Picture 12"/>
          <p:cNvPicPr>
            <a:picLocks noChangeAspect="1"/>
          </p:cNvPicPr>
          <p:nvPr/>
        </p:nvPicPr>
        <p:blipFill>
          <a:blip r:embed="rId3"/>
          <a:stretch>
            <a:fillRect/>
          </a:stretch>
        </p:blipFill>
        <p:spPr>
          <a:xfrm flipH="1">
            <a:off x="6128186" y="2446366"/>
            <a:ext cx="6063816" cy="4411634"/>
          </a:xfrm>
          <a:prstGeom prst="rect">
            <a:avLst/>
          </a:prstGeom>
          <a:ln w="12700">
            <a:miter lim="400000"/>
          </a:ln>
        </p:spPr>
      </p:pic>
      <p:sp>
        <p:nvSpPr>
          <p:cNvPr id="1102" name="Google Shape;193;p4"/>
          <p:cNvSpPr txBox="1"/>
          <p:nvPr/>
        </p:nvSpPr>
        <p:spPr>
          <a:xfrm>
            <a:off x="2066119" y="2187382"/>
            <a:ext cx="4369139"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609584">
              <a:defRPr sz="3200">
                <a:latin typeface="Arial Black"/>
                <a:ea typeface="Arial Black"/>
                <a:cs typeface="Arial Black"/>
                <a:sym typeface="Arial Black"/>
              </a:defRPr>
            </a:pPr>
            <a:r>
              <a:t>Challenge existing assumptions about the future</a:t>
            </a:r>
            <a:endParaRPr sz="1600"/>
          </a:p>
          <a:p>
            <a:pPr defTabSz="609584">
              <a:spcBef>
                <a:spcPts val="700"/>
              </a:spcBef>
              <a:defRPr sz="2400">
                <a:latin typeface="Georgia"/>
                <a:ea typeface="Georgia"/>
                <a:cs typeface="Georgia"/>
                <a:sym typeface="Georgia"/>
              </a:defRPr>
            </a:pPr>
            <a:r>
              <a:t>Why? Because our thoughts about the future guide our actions in the present.</a:t>
            </a:r>
          </a:p>
        </p:txBody>
      </p:sp>
      <p:grpSp>
        <p:nvGrpSpPr>
          <p:cNvPr id="1105" name="Google Shape;194;p4"/>
          <p:cNvGrpSpPr/>
          <p:nvPr/>
        </p:nvGrpSpPr>
        <p:grpSpPr>
          <a:xfrm>
            <a:off x="719397" y="1227381"/>
            <a:ext cx="960007" cy="960007"/>
            <a:chOff x="-2" y="-2"/>
            <a:chExt cx="960005" cy="960005"/>
          </a:xfrm>
        </p:grpSpPr>
        <p:sp>
          <p:nvSpPr>
            <p:cNvPr id="1103"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04" name="!"/>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a:t>
              </a:r>
            </a:p>
          </p:txBody>
        </p:sp>
      </p:grpSp>
      <p:grpSp>
        <p:nvGrpSpPr>
          <p:cNvPr id="1108" name="Google Shape;194;p4"/>
          <p:cNvGrpSpPr/>
          <p:nvPr/>
        </p:nvGrpSpPr>
        <p:grpSpPr>
          <a:xfrm>
            <a:off x="719397" y="2343703"/>
            <a:ext cx="960007" cy="960007"/>
            <a:chOff x="-2" y="-2"/>
            <a:chExt cx="960005" cy="960005"/>
          </a:xfrm>
        </p:grpSpPr>
        <p:sp>
          <p:nvSpPr>
            <p:cNvPr id="1106" name="Circle"/>
            <p:cNvSpPr/>
            <p:nvPr/>
          </p:nvSpPr>
          <p:spPr>
            <a:xfrm>
              <a:off x="-2" y="-2"/>
              <a:ext cx="960005" cy="960005"/>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600">
                  <a:solidFill>
                    <a:srgbClr val="FFFFFF"/>
                  </a:solidFill>
                  <a:latin typeface="Arial Black"/>
                  <a:ea typeface="Arial Black"/>
                  <a:cs typeface="Arial Black"/>
                  <a:sym typeface="Arial Black"/>
                </a:defRPr>
              </a:pPr>
              <a:endParaRPr/>
            </a:p>
          </p:txBody>
        </p:sp>
        <p:sp>
          <p:nvSpPr>
            <p:cNvPr id="1107" name="1"/>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solidFill>
                    <a:srgbClr val="FFFFFF"/>
                  </a:solidFill>
                  <a:latin typeface="Arial Black"/>
                  <a:ea typeface="Arial Black"/>
                  <a:cs typeface="Arial Black"/>
                  <a:sym typeface="Arial Black"/>
                </a:defRPr>
              </a:lvl1pPr>
            </a:lstStyle>
            <a:p>
              <a:r>
                <a:t>1</a:t>
              </a:r>
            </a:p>
          </p:txBody>
        </p:sp>
      </p:grpSp>
      <p:grpSp>
        <p:nvGrpSpPr>
          <p:cNvPr id="1111" name="Google Shape;194;p4"/>
          <p:cNvGrpSpPr/>
          <p:nvPr/>
        </p:nvGrpSpPr>
        <p:grpSpPr>
          <a:xfrm>
            <a:off x="719397" y="3460029"/>
            <a:ext cx="960007" cy="960007"/>
            <a:chOff x="-2" y="-2"/>
            <a:chExt cx="960005" cy="960005"/>
          </a:xfrm>
        </p:grpSpPr>
        <p:sp>
          <p:nvSpPr>
            <p:cNvPr id="1109"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10" name="2"/>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2</a:t>
              </a:r>
            </a:p>
          </p:txBody>
        </p:sp>
      </p:grpSp>
      <p:grpSp>
        <p:nvGrpSpPr>
          <p:cNvPr id="1114" name="Google Shape;194;p4"/>
          <p:cNvGrpSpPr/>
          <p:nvPr/>
        </p:nvGrpSpPr>
        <p:grpSpPr>
          <a:xfrm>
            <a:off x="719397" y="4576353"/>
            <a:ext cx="960007" cy="960007"/>
            <a:chOff x="-2" y="-2"/>
            <a:chExt cx="960005" cy="960005"/>
          </a:xfrm>
        </p:grpSpPr>
        <p:sp>
          <p:nvSpPr>
            <p:cNvPr id="1112"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13" name="3"/>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3</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8" name="Picture 4" descr="Picture 4"/>
          <p:cNvPicPr>
            <a:picLocks noChangeAspect="1"/>
          </p:cNvPicPr>
          <p:nvPr/>
        </p:nvPicPr>
        <p:blipFill>
          <a:blip r:embed="rId3"/>
          <a:stretch>
            <a:fillRect/>
          </a:stretch>
        </p:blipFill>
        <p:spPr>
          <a:xfrm>
            <a:off x="2771756" y="930437"/>
            <a:ext cx="6681004" cy="4974712"/>
          </a:xfrm>
          <a:prstGeom prst="rect">
            <a:avLst/>
          </a:prstGeom>
          <a:ln w="12700">
            <a:miter lim="400000"/>
          </a:ln>
        </p:spPr>
      </p:pic>
      <p:pic>
        <p:nvPicPr>
          <p:cNvPr id="1119" name="Picture 7" descr="Picture 7"/>
          <p:cNvPicPr>
            <a:picLocks noChangeAspect="1"/>
          </p:cNvPicPr>
          <p:nvPr/>
        </p:nvPicPr>
        <p:blipFill>
          <a:blip r:embed="rId4"/>
          <a:stretch>
            <a:fillRect/>
          </a:stretch>
        </p:blipFill>
        <p:spPr>
          <a:xfrm>
            <a:off x="1" y="4536390"/>
            <a:ext cx="3435928" cy="232161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ED7063-636D-4B5A-A412-6B755FEE9B70}"/>
              </a:ext>
            </a:extLst>
          </p:cNvPr>
          <p:cNvSpPr/>
          <p:nvPr/>
        </p:nvSpPr>
        <p:spPr>
          <a:xfrm rot="21480000">
            <a:off x="365074" y="1510481"/>
            <a:ext cx="3132176" cy="510290"/>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136" name="Google Shape;576;p20"/>
          <p:cNvSpPr txBox="1">
            <a:spLocks noGrp="1"/>
          </p:cNvSpPr>
          <p:nvPr>
            <p:ph type="body" idx="1"/>
          </p:nvPr>
        </p:nvSpPr>
        <p:spPr>
          <a:xfrm>
            <a:off x="497067" y="1656802"/>
            <a:ext cx="10945216" cy="4416493"/>
          </a:xfrm>
          <a:prstGeom prst="rect">
            <a:avLst/>
          </a:prstGeom>
        </p:spPr>
        <p:txBody>
          <a:bodyPr/>
          <a:lstStyle/>
          <a:p>
            <a:pPr marL="0" indent="0">
              <a:lnSpc>
                <a:spcPct val="90000"/>
              </a:lnSpc>
              <a:spcBef>
                <a:spcPts val="0"/>
              </a:spcBef>
              <a:buSzTx/>
              <a:buNone/>
              <a:defRPr>
                <a:latin typeface="Arial Black"/>
                <a:ea typeface="Arial Black"/>
                <a:cs typeface="Arial Black"/>
                <a:sym typeface="Arial Black"/>
              </a:defRPr>
            </a:pPr>
            <a:r>
              <a:t>How? </a:t>
            </a:r>
            <a:r>
              <a:rPr lang="en-US"/>
              <a:t>Assignment 1</a:t>
            </a:r>
            <a:endParaRPr/>
          </a:p>
          <a:p>
            <a:pPr marL="0" indent="0">
              <a:buSzTx/>
              <a:buNone/>
            </a:pPr>
            <a:endParaRPr>
              <a:latin typeface="Arial Black"/>
              <a:ea typeface="Arial Black"/>
              <a:cs typeface="Arial Black"/>
              <a:sym typeface="Arial Black"/>
            </a:endParaRPr>
          </a:p>
          <a:p>
            <a:pPr marL="457189" indent="-457189">
              <a:buFontTx/>
              <a:buAutoNum type="arabicPeriod"/>
              <a:defRPr b="1"/>
            </a:pPr>
            <a:r>
              <a:t>Split up into groups for 10 minutes. </a:t>
            </a:r>
          </a:p>
          <a:p>
            <a:pPr marL="457189" indent="-457189">
              <a:buFontTx/>
              <a:buAutoNum type="arabicPeriod"/>
              <a:defRPr b="1"/>
            </a:pPr>
            <a:r>
              <a:t>Each group is given an audio play relating to an assumption about the future. The links to the audio plays are in Miro. Listen to the audio play individually. </a:t>
            </a:r>
          </a:p>
          <a:p>
            <a:pPr marL="457189" indent="-457189">
              <a:buFontTx/>
              <a:buAutoNum type="arabicPeriod"/>
            </a:pPr>
            <a:r>
              <a:rPr lang="en-US"/>
              <a:t>Then d</a:t>
            </a:r>
            <a:r>
              <a:t>iscuss the audio plays as one assumption of a possible future.</a:t>
            </a:r>
          </a:p>
          <a:p>
            <a:pPr marL="696365" lvl="1" indent="-457189">
              <a:lnSpc>
                <a:spcPct val="90000"/>
              </a:lnSpc>
              <a:spcBef>
                <a:spcPts val="800"/>
              </a:spcBef>
              <a:buSzPts val="1800"/>
              <a:buFontTx/>
              <a:buAutoNum type="arabicPeriod"/>
              <a:defRPr sz="1800"/>
            </a:pPr>
            <a:r>
              <a:t>Do you </a:t>
            </a:r>
            <a:r>
              <a:rPr err="1"/>
              <a:t>recognise</a:t>
            </a:r>
            <a:r>
              <a:t> this kind of assumption about the future? Do you agree with it?</a:t>
            </a:r>
          </a:p>
          <a:p>
            <a:pPr marL="696365" lvl="1" indent="-457189">
              <a:lnSpc>
                <a:spcPct val="90000"/>
              </a:lnSpc>
              <a:spcBef>
                <a:spcPts val="800"/>
              </a:spcBef>
              <a:buSzPts val="1800"/>
              <a:buFontTx/>
              <a:buAutoNum type="arabicPeriod"/>
              <a:defRPr sz="1800"/>
            </a:pPr>
            <a:r>
              <a:t>Challenge: on what kind of assumptions is it based?</a:t>
            </a:r>
          </a:p>
          <a:p>
            <a:pPr marL="457189" indent="-457189">
              <a:buFontTx/>
              <a:buAutoNum type="arabicPeriod"/>
            </a:pPr>
            <a:endParaRPr sz="1800"/>
          </a:p>
          <a:p>
            <a:pPr marL="457189">
              <a:lnSpc>
                <a:spcPct val="90000"/>
              </a:lnSpc>
              <a:buFontTx/>
              <a:buAutoNum type="arabicPeriod" startAt="4"/>
            </a:pPr>
            <a:r>
              <a:t>The questions can also be seen in Miro.</a:t>
            </a:r>
          </a:p>
          <a:p>
            <a:pPr marL="457189">
              <a:lnSpc>
                <a:spcPct val="90000"/>
              </a:lnSpc>
              <a:buFontTx/>
              <a:buAutoNum type="arabicPeriod" startAt="4"/>
            </a:pPr>
            <a:r>
              <a:t>After 10 minutes, return to the larger group. </a:t>
            </a:r>
          </a:p>
        </p:txBody>
      </p:sp>
      <p:sp>
        <p:nvSpPr>
          <p:cNvPr id="1137" name="Google Shape;572;p20"/>
          <p:cNvSpPr txBox="1">
            <a:spLocks noGrp="1"/>
          </p:cNvSpPr>
          <p:nvPr>
            <p:ph type="title"/>
          </p:nvPr>
        </p:nvSpPr>
        <p:spPr>
          <a:xfrm>
            <a:off x="623393" y="356658"/>
            <a:ext cx="10945216" cy="1078366"/>
          </a:xfrm>
          <a:prstGeom prst="rect">
            <a:avLst/>
          </a:prstGeom>
        </p:spPr>
        <p:txBody>
          <a:bodyPr/>
          <a:lstStyle/>
          <a:p>
            <a:r>
              <a:t>Challenge assumptions about the future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Oval 1"/>
          <p:cNvSpPr/>
          <p:nvPr/>
        </p:nvSpPr>
        <p:spPr>
          <a:xfrm>
            <a:off x="2660950" y="-6050"/>
            <a:ext cx="6870100" cy="6870100"/>
          </a:xfrm>
          <a:prstGeom prst="ellipse">
            <a:avLst/>
          </a:prstGeom>
          <a:solidFill>
            <a:srgbClr val="FDDD00"/>
          </a:solidFill>
          <a:ln w="12700">
            <a:miter lim="400000"/>
          </a:ln>
        </p:spPr>
        <p:txBody>
          <a:bodyPr lIns="45718" tIns="45718" rIns="45718" bIns="45718" anchor="ctr"/>
          <a:lstStyle/>
          <a:p>
            <a:pPr algn="ctr" defTabSz="1219140">
              <a:defRPr sz="2400">
                <a:solidFill>
                  <a:srgbClr val="FFFFFF"/>
                </a:solidFill>
                <a:latin typeface="Georgia"/>
                <a:ea typeface="Georgia"/>
                <a:cs typeface="Georgia"/>
                <a:sym typeface="Georgia"/>
              </a:defRPr>
            </a:pPr>
            <a:endParaRPr/>
          </a:p>
        </p:txBody>
      </p:sp>
      <p:sp>
        <p:nvSpPr>
          <p:cNvPr id="839" name="Suora yhdysviiva 2"/>
          <p:cNvSpPr/>
          <p:nvPr/>
        </p:nvSpPr>
        <p:spPr>
          <a:xfrm flipV="1">
            <a:off x="826108" y="6361969"/>
            <a:ext cx="175873" cy="148861"/>
          </a:xfrm>
          <a:prstGeom prst="line">
            <a:avLst/>
          </a:prstGeom>
          <a:ln w="6350">
            <a:solidFill>
              <a:srgbClr val="000000"/>
            </a:solidFill>
          </a:ln>
        </p:spPr>
        <p:txBody>
          <a:bodyPr lIns="45718" tIns="45718" rIns="45718" bIns="45718"/>
          <a:lstStyle/>
          <a:p>
            <a:endParaRPr/>
          </a:p>
        </p:txBody>
      </p:sp>
      <p:sp>
        <p:nvSpPr>
          <p:cNvPr id="840" name="Tekstiruutu 3"/>
          <p:cNvSpPr txBox="1"/>
          <p:nvPr/>
        </p:nvSpPr>
        <p:spPr>
          <a:xfrm>
            <a:off x="642260" y="6057665"/>
            <a:ext cx="2101103"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219140">
              <a:defRPr>
                <a:latin typeface="Georgia"/>
                <a:ea typeface="Georgia"/>
                <a:cs typeface="Georgia"/>
                <a:sym typeface="Georgia"/>
              </a:defRPr>
            </a:lvl1pPr>
          </a:lstStyle>
          <a:p>
            <a:r>
              <a:t>Here we go!</a:t>
            </a:r>
          </a:p>
        </p:txBody>
      </p:sp>
      <p:pic>
        <p:nvPicPr>
          <p:cNvPr id="841" name="Google Shape;125;p1" descr="Google Shape;125;p1"/>
          <p:cNvPicPr>
            <a:picLocks noChangeAspect="1"/>
          </p:cNvPicPr>
          <p:nvPr/>
        </p:nvPicPr>
        <p:blipFill>
          <a:blip r:embed="rId3"/>
          <a:stretch>
            <a:fillRect/>
          </a:stretch>
        </p:blipFill>
        <p:spPr>
          <a:xfrm>
            <a:off x="2" y="5865936"/>
            <a:ext cx="1001978" cy="992066"/>
          </a:xfrm>
          <a:prstGeom prst="rect">
            <a:avLst/>
          </a:prstGeom>
          <a:ln w="12700">
            <a:miter lim="400000"/>
          </a:ln>
        </p:spPr>
      </p:pic>
      <p:pic>
        <p:nvPicPr>
          <p:cNvPr id="842" name="Kuva 8" descr="Kuva 8"/>
          <p:cNvPicPr>
            <a:picLocks noChangeAspect="1"/>
          </p:cNvPicPr>
          <p:nvPr/>
        </p:nvPicPr>
        <p:blipFill>
          <a:blip r:embed="rId4"/>
          <a:stretch>
            <a:fillRect/>
          </a:stretch>
        </p:blipFill>
        <p:spPr>
          <a:xfrm>
            <a:off x="2052310" y="1971675"/>
            <a:ext cx="8087381" cy="3097154"/>
          </a:xfrm>
          <a:prstGeom prst="rect">
            <a:avLst/>
          </a:prstGeom>
          <a:ln w="12700">
            <a:miter lim="400000"/>
          </a:ln>
        </p:spPr>
      </p:pic>
      <p:sp>
        <p:nvSpPr>
          <p:cNvPr id="843" name="Text"/>
          <p:cNvSpPr txBox="1"/>
          <p:nvPr/>
        </p:nvSpPr>
        <p:spPr>
          <a:xfrm>
            <a:off x="6027842" y="3435176"/>
            <a:ext cx="390316" cy="241648"/>
          </a:xfrm>
          <a:prstGeom prst="rect">
            <a:avLst/>
          </a:prstGeom>
          <a:ln w="12700">
            <a:miter lim="400000"/>
          </a:ln>
        </p:spPr>
        <p:txBody>
          <a:bodyPr wrap="none" lIns="0" tIns="0" rIns="0" bIns="0">
            <a:spAutoFit/>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Google Shape;193;p4"/>
          <p:cNvSpPr txBox="1"/>
          <p:nvPr/>
        </p:nvSpPr>
        <p:spPr>
          <a:xfrm>
            <a:off x="2055515" y="2782466"/>
            <a:ext cx="4634183" cy="218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219168">
              <a:defRPr sz="3200">
                <a:latin typeface="Arial Black"/>
                <a:ea typeface="Arial Black"/>
                <a:cs typeface="Arial Black"/>
                <a:sym typeface="Arial Black"/>
              </a:defRPr>
            </a:pPr>
            <a:r>
              <a:t>Imagine a preferred future </a:t>
            </a:r>
            <a:endParaRPr sz="1600"/>
          </a:p>
          <a:p>
            <a:pPr defTabSz="1219168">
              <a:spcBef>
                <a:spcPts val="700"/>
              </a:spcBef>
              <a:defRPr sz="2400">
                <a:latin typeface="Georgia"/>
                <a:ea typeface="Georgia"/>
                <a:cs typeface="Georgia"/>
                <a:sym typeface="Georgia"/>
              </a:defRPr>
            </a:pPr>
            <a:r>
              <a:t>Why? Because it’s difficult to </a:t>
            </a:r>
            <a:r>
              <a:rPr err="1"/>
              <a:t>realise</a:t>
            </a:r>
            <a:r>
              <a:t> a future that we can’t </a:t>
            </a:r>
            <a:r>
              <a:rPr lang="en-US"/>
              <a:t>even imagine. </a:t>
            </a:r>
            <a:endParaRPr/>
          </a:p>
        </p:txBody>
      </p:sp>
      <p:grpSp>
        <p:nvGrpSpPr>
          <p:cNvPr id="1148" name="Google Shape;194;p4"/>
          <p:cNvGrpSpPr/>
          <p:nvPr/>
        </p:nvGrpSpPr>
        <p:grpSpPr>
          <a:xfrm>
            <a:off x="719397" y="1227381"/>
            <a:ext cx="960007" cy="960007"/>
            <a:chOff x="-2" y="-2"/>
            <a:chExt cx="960005" cy="960005"/>
          </a:xfrm>
        </p:grpSpPr>
        <p:sp>
          <p:nvSpPr>
            <p:cNvPr id="1146"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47" name="!"/>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a:t>
              </a:r>
            </a:p>
          </p:txBody>
        </p:sp>
      </p:grpSp>
      <p:grpSp>
        <p:nvGrpSpPr>
          <p:cNvPr id="1151" name="Google Shape;194;p4"/>
          <p:cNvGrpSpPr/>
          <p:nvPr/>
        </p:nvGrpSpPr>
        <p:grpSpPr>
          <a:xfrm>
            <a:off x="719397" y="2343703"/>
            <a:ext cx="960007" cy="960007"/>
            <a:chOff x="-2" y="-2"/>
            <a:chExt cx="960005" cy="960005"/>
          </a:xfrm>
        </p:grpSpPr>
        <p:sp>
          <p:nvSpPr>
            <p:cNvPr id="1149"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50" name="1"/>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1</a:t>
              </a:r>
            </a:p>
          </p:txBody>
        </p:sp>
      </p:grpSp>
      <p:grpSp>
        <p:nvGrpSpPr>
          <p:cNvPr id="1154" name="Google Shape;194;p4"/>
          <p:cNvGrpSpPr/>
          <p:nvPr/>
        </p:nvGrpSpPr>
        <p:grpSpPr>
          <a:xfrm>
            <a:off x="719397" y="3460029"/>
            <a:ext cx="960007" cy="960007"/>
            <a:chOff x="-2" y="-2"/>
            <a:chExt cx="960005" cy="960005"/>
          </a:xfrm>
        </p:grpSpPr>
        <p:sp>
          <p:nvSpPr>
            <p:cNvPr id="1152" name="Circle"/>
            <p:cNvSpPr/>
            <p:nvPr/>
          </p:nvSpPr>
          <p:spPr>
            <a:xfrm>
              <a:off x="-2" y="-2"/>
              <a:ext cx="960005" cy="960005"/>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600">
                  <a:solidFill>
                    <a:srgbClr val="FFFFFF"/>
                  </a:solidFill>
                  <a:latin typeface="Arial Black"/>
                  <a:ea typeface="Arial Black"/>
                  <a:cs typeface="Arial Black"/>
                  <a:sym typeface="Arial Black"/>
                </a:defRPr>
              </a:pPr>
              <a:endParaRPr/>
            </a:p>
          </p:txBody>
        </p:sp>
        <p:sp>
          <p:nvSpPr>
            <p:cNvPr id="1153" name="2"/>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solidFill>
                    <a:srgbClr val="FFFFFF"/>
                  </a:solidFill>
                  <a:latin typeface="Arial Black"/>
                  <a:ea typeface="Arial Black"/>
                  <a:cs typeface="Arial Black"/>
                  <a:sym typeface="Arial Black"/>
                </a:defRPr>
              </a:lvl1pPr>
            </a:lstStyle>
            <a:p>
              <a:r>
                <a:t>2</a:t>
              </a:r>
            </a:p>
          </p:txBody>
        </p:sp>
      </p:grpSp>
      <p:grpSp>
        <p:nvGrpSpPr>
          <p:cNvPr id="1157" name="Google Shape;194;p4"/>
          <p:cNvGrpSpPr/>
          <p:nvPr/>
        </p:nvGrpSpPr>
        <p:grpSpPr>
          <a:xfrm>
            <a:off x="719397" y="4576353"/>
            <a:ext cx="960007" cy="960007"/>
            <a:chOff x="-2" y="-2"/>
            <a:chExt cx="960005" cy="960005"/>
          </a:xfrm>
        </p:grpSpPr>
        <p:sp>
          <p:nvSpPr>
            <p:cNvPr id="1155"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56" name="3"/>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3</a:t>
              </a:r>
            </a:p>
          </p:txBody>
        </p:sp>
      </p:grpSp>
      <p:pic>
        <p:nvPicPr>
          <p:cNvPr id="1158" name="Kuva 5" descr="Kuva 5"/>
          <p:cNvPicPr>
            <a:picLocks noChangeAspect="1"/>
          </p:cNvPicPr>
          <p:nvPr/>
        </p:nvPicPr>
        <p:blipFill>
          <a:blip r:embed="rId3"/>
          <a:stretch>
            <a:fillRect/>
          </a:stretch>
        </p:blipFill>
        <p:spPr>
          <a:xfrm>
            <a:off x="6493569" y="1361660"/>
            <a:ext cx="5129918" cy="549634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Rectangle 4"/>
          <p:cNvSpPr/>
          <p:nvPr/>
        </p:nvSpPr>
        <p:spPr>
          <a:xfrm rot="21480000">
            <a:off x="3467339" y="3482931"/>
            <a:ext cx="5246186" cy="113211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49" name="Rectangle 1"/>
          <p:cNvSpPr/>
          <p:nvPr/>
        </p:nvSpPr>
        <p:spPr>
          <a:xfrm rot="120000">
            <a:off x="3199607" y="2647922"/>
            <a:ext cx="5985289" cy="113211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50" name="Google Shape;314;p12"/>
          <p:cNvSpPr txBox="1">
            <a:spLocks noGrp="1"/>
          </p:cNvSpPr>
          <p:nvPr>
            <p:ph type="title"/>
          </p:nvPr>
        </p:nvSpPr>
        <p:spPr>
          <a:xfrm>
            <a:off x="815919" y="2228398"/>
            <a:ext cx="10752667" cy="2954658"/>
          </a:xfrm>
          <a:prstGeom prst="rect">
            <a:avLst/>
          </a:prstGeom>
        </p:spPr>
        <p:txBody>
          <a:bodyPr anchor="ctr"/>
          <a:lstStyle/>
          <a:p>
            <a:pPr defTabSz="518147">
              <a:defRPr sz="5400"/>
            </a:pPr>
            <a:r>
              <a:rPr lang="en-US"/>
              <a:t>Let's look back </a:t>
            </a:r>
            <a:br>
              <a:rPr lang="en-US"/>
            </a:br>
            <a:r>
              <a:rPr lang="en-US"/>
              <a:t>for a moment</a:t>
            </a:r>
            <a:endParaRPr/>
          </a:p>
        </p:txBody>
      </p:sp>
    </p:spTree>
    <p:extLst>
      <p:ext uri="{BB962C8B-B14F-4D97-AF65-F5344CB8AC3E}">
        <p14:creationId xmlns:p14="http://schemas.microsoft.com/office/powerpoint/2010/main" val="2283183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BEAB35EF-D78C-4855-A86A-D06021512830}"/>
              </a:ext>
            </a:extLst>
          </p:cNvPr>
          <p:cNvSpPr/>
          <p:nvPr/>
        </p:nvSpPr>
        <p:spPr>
          <a:xfrm rot="21480000">
            <a:off x="497064" y="1483621"/>
            <a:ext cx="3153115" cy="48029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162" name="Google Shape;687;p27"/>
          <p:cNvSpPr txBox="1">
            <a:spLocks noGrp="1"/>
          </p:cNvSpPr>
          <p:nvPr>
            <p:ph type="body" idx="1"/>
          </p:nvPr>
        </p:nvSpPr>
        <p:spPr>
          <a:xfrm>
            <a:off x="623392" y="1604797"/>
            <a:ext cx="10945216" cy="4416491"/>
          </a:xfrm>
          <a:prstGeom prst="rect">
            <a:avLst/>
          </a:prstGeom>
        </p:spPr>
        <p:txBody>
          <a:bodyPr/>
          <a:lstStyle/>
          <a:p>
            <a:pPr marL="0" indent="0">
              <a:lnSpc>
                <a:spcPct val="90000"/>
              </a:lnSpc>
              <a:spcBef>
                <a:spcPts val="0"/>
              </a:spcBef>
              <a:buSzTx/>
              <a:buNone/>
              <a:defRPr>
                <a:latin typeface="Arial Black"/>
                <a:ea typeface="Arial Black"/>
                <a:cs typeface="Arial Black"/>
                <a:sym typeface="Arial Black"/>
              </a:defRPr>
            </a:pPr>
            <a:r>
              <a:t>How?</a:t>
            </a:r>
            <a:r>
              <a:rPr lang="en-US"/>
              <a:t> Assignment 2</a:t>
            </a:r>
            <a:r>
              <a:t> </a:t>
            </a:r>
          </a:p>
          <a:p>
            <a:pPr marL="0" indent="0">
              <a:buSzTx/>
              <a:buNone/>
            </a:pPr>
            <a:endParaRPr>
              <a:latin typeface="Arial Black"/>
              <a:ea typeface="Arial Black"/>
              <a:cs typeface="Arial Black"/>
              <a:sym typeface="Arial Black"/>
            </a:endParaRPr>
          </a:p>
          <a:p>
            <a:pPr marL="457189" indent="-457189">
              <a:buFontTx/>
              <a:buAutoNum type="arabicPeriod"/>
            </a:pPr>
            <a:r>
              <a:t>Let’s use Miro and do this together at the same time. </a:t>
            </a:r>
          </a:p>
          <a:p>
            <a:pPr marL="457189" indent="-457189">
              <a:buFontTx/>
              <a:buAutoNum type="arabicPeriod"/>
            </a:pPr>
            <a:r>
              <a:t>Put Post-its on the timeline</a:t>
            </a:r>
          </a:p>
          <a:p>
            <a:pPr marL="1219168" lvl="1" indent="-423321">
              <a:lnSpc>
                <a:spcPct val="90000"/>
              </a:lnSpc>
              <a:spcBef>
                <a:spcPts val="800"/>
              </a:spcBef>
              <a:buSzPts val="1800"/>
              <a:buFont typeface="Georgia"/>
              <a:defRPr sz="1800"/>
            </a:pPr>
            <a:r>
              <a:t>Looking back: What has influenced the way the present moment is?</a:t>
            </a:r>
          </a:p>
          <a:p>
            <a:pPr marL="1219168" lvl="1" indent="-423321">
              <a:lnSpc>
                <a:spcPct val="90000"/>
              </a:lnSpc>
              <a:spcBef>
                <a:spcPts val="800"/>
              </a:spcBef>
              <a:buSzPts val="1800"/>
              <a:buFont typeface="Georgia"/>
              <a:defRPr sz="1800"/>
            </a:pPr>
            <a:r>
              <a:t>Looking forwards: What things are now shaping the future? </a:t>
            </a:r>
          </a:p>
        </p:txBody>
      </p:sp>
      <p:sp>
        <p:nvSpPr>
          <p:cNvPr id="1163" name="Otsikko 1"/>
          <p:cNvSpPr txBox="1">
            <a:spLocks noGrp="1"/>
          </p:cNvSpPr>
          <p:nvPr>
            <p:ph type="title"/>
          </p:nvPr>
        </p:nvSpPr>
        <p:spPr>
          <a:xfrm>
            <a:off x="623393" y="356658"/>
            <a:ext cx="10945216" cy="1078366"/>
          </a:xfrm>
          <a:prstGeom prst="rect">
            <a:avLst/>
          </a:prstGeom>
        </p:spPr>
        <p:txBody>
          <a:bodyPr/>
          <a:lstStyle/>
          <a:p>
            <a:r>
              <a:t>How have things changed earlier?</a:t>
            </a:r>
          </a:p>
        </p:txBody>
      </p:sp>
      <p:grpSp>
        <p:nvGrpSpPr>
          <p:cNvPr id="1169" name="Group 22"/>
          <p:cNvGrpSpPr/>
          <p:nvPr/>
        </p:nvGrpSpPr>
        <p:grpSpPr>
          <a:xfrm>
            <a:off x="534157" y="4503320"/>
            <a:ext cx="10025891" cy="330202"/>
            <a:chOff x="0" y="0"/>
            <a:chExt cx="10025891" cy="330201"/>
          </a:xfrm>
        </p:grpSpPr>
        <p:sp>
          <p:nvSpPr>
            <p:cNvPr id="1164" name="Tekstiruutu 8"/>
            <p:cNvSpPr txBox="1"/>
            <p:nvPr/>
          </p:nvSpPr>
          <p:spPr>
            <a:xfrm>
              <a:off x="9403293" y="0"/>
              <a:ext cx="622598"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defTabSz="1219168">
                <a:defRPr>
                  <a:latin typeface="Arial Black"/>
                  <a:ea typeface="Arial Black"/>
                  <a:cs typeface="Arial Black"/>
                  <a:sym typeface="Arial Black"/>
                </a:defRPr>
              </a:lvl1pPr>
            </a:lstStyle>
            <a:p>
              <a:r>
                <a:t>2020</a:t>
              </a:r>
            </a:p>
          </p:txBody>
        </p:sp>
        <p:sp>
          <p:nvSpPr>
            <p:cNvPr id="1165" name="Tekstiruutu 10"/>
            <p:cNvSpPr txBox="1"/>
            <p:nvPr/>
          </p:nvSpPr>
          <p:spPr>
            <a:xfrm>
              <a:off x="7052467" y="0"/>
              <a:ext cx="622599"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defTabSz="1219168">
                <a:defRPr>
                  <a:latin typeface="Arial Black"/>
                  <a:ea typeface="Arial Black"/>
                  <a:cs typeface="Arial Black"/>
                  <a:sym typeface="Arial Black"/>
                </a:defRPr>
              </a:lvl1pPr>
            </a:lstStyle>
            <a:p>
              <a:r>
                <a:t>2000</a:t>
              </a:r>
            </a:p>
          </p:txBody>
        </p:sp>
        <p:sp>
          <p:nvSpPr>
            <p:cNvPr id="1166" name="Tekstiruutu 12"/>
            <p:cNvSpPr txBox="1"/>
            <p:nvPr/>
          </p:nvSpPr>
          <p:spPr>
            <a:xfrm>
              <a:off x="4701645" y="0"/>
              <a:ext cx="622599"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defTabSz="1219168">
                <a:defRPr>
                  <a:latin typeface="Arial Black"/>
                  <a:ea typeface="Arial Black"/>
                  <a:cs typeface="Arial Black"/>
                  <a:sym typeface="Arial Black"/>
                </a:defRPr>
              </a:lvl1pPr>
            </a:lstStyle>
            <a:p>
              <a:r>
                <a:t>1980</a:t>
              </a:r>
            </a:p>
          </p:txBody>
        </p:sp>
        <p:sp>
          <p:nvSpPr>
            <p:cNvPr id="1167" name="Tekstiruutu 14"/>
            <p:cNvSpPr txBox="1"/>
            <p:nvPr/>
          </p:nvSpPr>
          <p:spPr>
            <a:xfrm>
              <a:off x="2350822" y="0"/>
              <a:ext cx="622598"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defTabSz="1219168">
                <a:defRPr>
                  <a:latin typeface="Arial Black"/>
                  <a:ea typeface="Arial Black"/>
                  <a:cs typeface="Arial Black"/>
                  <a:sym typeface="Arial Black"/>
                </a:defRPr>
              </a:lvl1pPr>
            </a:lstStyle>
            <a:p>
              <a:r>
                <a:t>1960</a:t>
              </a:r>
            </a:p>
          </p:txBody>
        </p:sp>
        <p:sp>
          <p:nvSpPr>
            <p:cNvPr id="1168" name="Tekstiruutu 16"/>
            <p:cNvSpPr txBox="1"/>
            <p:nvPr/>
          </p:nvSpPr>
          <p:spPr>
            <a:xfrm>
              <a:off x="0" y="0"/>
              <a:ext cx="622598"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defTabSz="1219168">
                <a:defRPr>
                  <a:latin typeface="Arial Black"/>
                  <a:ea typeface="Arial Black"/>
                  <a:cs typeface="Arial Black"/>
                  <a:sym typeface="Arial Black"/>
                </a:defRPr>
              </a:lvl1pPr>
            </a:lstStyle>
            <a:p>
              <a:r>
                <a:t>1940</a:t>
              </a:r>
            </a:p>
          </p:txBody>
        </p:sp>
      </p:grpSp>
      <p:grpSp>
        <p:nvGrpSpPr>
          <p:cNvPr id="1172" name="Group 26"/>
          <p:cNvGrpSpPr/>
          <p:nvPr/>
        </p:nvGrpSpPr>
        <p:grpSpPr>
          <a:xfrm>
            <a:off x="2884978" y="5059426"/>
            <a:ext cx="1736622" cy="1097479"/>
            <a:chOff x="0" y="0"/>
            <a:chExt cx="1736620" cy="1097479"/>
          </a:xfrm>
        </p:grpSpPr>
        <p:sp>
          <p:nvSpPr>
            <p:cNvPr id="1170" name="Tekstiruutu 13"/>
            <p:cNvSpPr txBox="1"/>
            <p:nvPr/>
          </p:nvSpPr>
          <p:spPr>
            <a:xfrm>
              <a:off x="0" y="564078"/>
              <a:ext cx="173662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a:latin typeface="Georgia"/>
                  <a:ea typeface="Georgia"/>
                  <a:cs typeface="Georgia"/>
                  <a:sym typeface="Georgia"/>
                </a:defRPr>
              </a:lvl1pPr>
            </a:lstStyle>
            <a:p>
              <a:r>
                <a:t>Comprehensive school for all</a:t>
              </a:r>
            </a:p>
          </p:txBody>
        </p:sp>
        <p:sp>
          <p:nvSpPr>
            <p:cNvPr id="1171" name="Straight Connector 24"/>
            <p:cNvSpPr/>
            <p:nvPr/>
          </p:nvSpPr>
          <p:spPr>
            <a:xfrm>
              <a:off x="1098663" y="0"/>
              <a:ext cx="2" cy="327502"/>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175" name="Group 28"/>
          <p:cNvGrpSpPr/>
          <p:nvPr/>
        </p:nvGrpSpPr>
        <p:grpSpPr>
          <a:xfrm>
            <a:off x="5046021" y="5059425"/>
            <a:ext cx="1913865" cy="830779"/>
            <a:chOff x="0" y="-1"/>
            <a:chExt cx="1913864" cy="830779"/>
          </a:xfrm>
        </p:grpSpPr>
        <p:sp>
          <p:nvSpPr>
            <p:cNvPr id="1173" name="Tekstiruutu 6"/>
            <p:cNvSpPr txBox="1"/>
            <p:nvPr/>
          </p:nvSpPr>
          <p:spPr>
            <a:xfrm>
              <a:off x="0" y="564077"/>
              <a:ext cx="1913864" cy="266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a:latin typeface="Georgia"/>
                  <a:ea typeface="Georgia"/>
                  <a:cs typeface="Georgia"/>
                  <a:sym typeface="Georgia"/>
                </a:defRPr>
              </a:lvl1pPr>
            </a:lstStyle>
            <a:p>
              <a:r>
                <a:t>Berlin Wall falls</a:t>
              </a:r>
            </a:p>
          </p:txBody>
        </p:sp>
        <p:sp>
          <p:nvSpPr>
            <p:cNvPr id="1174" name="Straight Connector 27"/>
            <p:cNvSpPr/>
            <p:nvPr/>
          </p:nvSpPr>
          <p:spPr>
            <a:xfrm>
              <a:off x="956930" y="-1"/>
              <a:ext cx="2" cy="327503"/>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178" name="Group 32"/>
          <p:cNvGrpSpPr/>
          <p:nvPr/>
        </p:nvGrpSpPr>
        <p:grpSpPr>
          <a:xfrm>
            <a:off x="9150259" y="5059425"/>
            <a:ext cx="1275911" cy="825561"/>
            <a:chOff x="0" y="-1"/>
            <a:chExt cx="1275909" cy="825558"/>
          </a:xfrm>
        </p:grpSpPr>
        <p:sp>
          <p:nvSpPr>
            <p:cNvPr id="1176" name="Tekstiruutu 9"/>
            <p:cNvSpPr txBox="1"/>
            <p:nvPr/>
          </p:nvSpPr>
          <p:spPr>
            <a:xfrm>
              <a:off x="0" y="558856"/>
              <a:ext cx="1275909" cy="266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a:latin typeface="Georgia"/>
                  <a:ea typeface="Georgia"/>
                  <a:cs typeface="Georgia"/>
                  <a:sym typeface="Georgia"/>
                </a:defRPr>
              </a:lvl1pPr>
            </a:lstStyle>
            <a:p>
              <a:r>
                <a:t>Pulled Oats</a:t>
              </a:r>
            </a:p>
          </p:txBody>
        </p:sp>
        <p:sp>
          <p:nvSpPr>
            <p:cNvPr id="1177" name="Straight Connector 29"/>
            <p:cNvSpPr/>
            <p:nvPr/>
          </p:nvSpPr>
          <p:spPr>
            <a:xfrm flipH="1">
              <a:off x="637953" y="-1"/>
              <a:ext cx="2" cy="327503"/>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grpSp>
        <p:nvGrpSpPr>
          <p:cNvPr id="1181" name="Group 30"/>
          <p:cNvGrpSpPr/>
          <p:nvPr/>
        </p:nvGrpSpPr>
        <p:grpSpPr>
          <a:xfrm>
            <a:off x="7130950" y="5069637"/>
            <a:ext cx="1275910" cy="1082043"/>
            <a:chOff x="0" y="0"/>
            <a:chExt cx="1275909" cy="1082043"/>
          </a:xfrm>
        </p:grpSpPr>
        <p:sp>
          <p:nvSpPr>
            <p:cNvPr id="1179" name="Tekstiruutu 11"/>
            <p:cNvSpPr txBox="1"/>
            <p:nvPr/>
          </p:nvSpPr>
          <p:spPr>
            <a:xfrm>
              <a:off x="0" y="548642"/>
              <a:ext cx="1275909"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9168">
                <a:defRPr>
                  <a:latin typeface="Georgia"/>
                  <a:ea typeface="Georgia"/>
                  <a:cs typeface="Georgia"/>
                  <a:sym typeface="Georgia"/>
                </a:defRPr>
              </a:lvl1pPr>
            </a:lstStyle>
            <a:p>
              <a:r>
                <a:t>Finland joins the EU</a:t>
              </a:r>
            </a:p>
          </p:txBody>
        </p:sp>
        <p:sp>
          <p:nvSpPr>
            <p:cNvPr id="1180" name="Straight Connector 31"/>
            <p:cNvSpPr/>
            <p:nvPr/>
          </p:nvSpPr>
          <p:spPr>
            <a:xfrm flipH="1">
              <a:off x="637953" y="0"/>
              <a:ext cx="2" cy="327503"/>
            </a:xfrm>
            <a:prstGeom prst="line">
              <a:avLst/>
            </a:prstGeom>
            <a:noFill/>
            <a:ln w="6350" cap="flat">
              <a:solidFill>
                <a:srgbClr val="000000"/>
              </a:solidFill>
              <a:prstDash val="solid"/>
              <a:round/>
            </a:ln>
            <a:effectLst/>
          </p:spPr>
          <p:txBody>
            <a:bodyPr wrap="square" lIns="45718" tIns="45718" rIns="45718" bIns="45718" numCol="1" anchor="t">
              <a:noAutofit/>
            </a:bodyPr>
            <a:lstStyle/>
            <a:p>
              <a:endParaRPr/>
            </a:p>
          </p:txBody>
        </p:sp>
      </p:grpSp>
      <p:sp>
        <p:nvSpPr>
          <p:cNvPr id="1182" name="Suora nuoliyhdysviiva 7"/>
          <p:cNvSpPr/>
          <p:nvPr/>
        </p:nvSpPr>
        <p:spPr>
          <a:xfrm>
            <a:off x="0" y="5059424"/>
            <a:ext cx="10324619" cy="2"/>
          </a:xfrm>
          <a:prstGeom prst="line">
            <a:avLst/>
          </a:prstGeom>
          <a:ln w="25400">
            <a:solidFill>
              <a:srgbClr val="FDDD00"/>
            </a:solidFill>
            <a:tailEnd type="triangle"/>
          </a:ln>
        </p:spPr>
        <p:txBody>
          <a:bodyPr lIns="45718" tIns="45718" rIns="45718" bIns="45718"/>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Title 2"/>
          <p:cNvSpPr txBox="1">
            <a:spLocks noGrp="1"/>
          </p:cNvSpPr>
          <p:nvPr>
            <p:ph type="title"/>
          </p:nvPr>
        </p:nvSpPr>
        <p:spPr>
          <a:xfrm>
            <a:off x="623392" y="356658"/>
            <a:ext cx="10945216" cy="1078366"/>
          </a:xfrm>
          <a:prstGeom prst="rect">
            <a:avLst/>
          </a:prstGeom>
        </p:spPr>
        <p:txBody>
          <a:bodyPr/>
          <a:lstStyle/>
          <a:p>
            <a:r>
              <a:t>How will we proceed?</a:t>
            </a:r>
          </a:p>
        </p:txBody>
      </p:sp>
      <p:grpSp>
        <p:nvGrpSpPr>
          <p:cNvPr id="1215" name="Group 23"/>
          <p:cNvGrpSpPr/>
          <p:nvPr/>
        </p:nvGrpSpPr>
        <p:grpSpPr>
          <a:xfrm>
            <a:off x="2455320" y="1696538"/>
            <a:ext cx="7281364" cy="4076875"/>
            <a:chOff x="0" y="-3"/>
            <a:chExt cx="7281364" cy="4076870"/>
          </a:xfrm>
        </p:grpSpPr>
        <p:grpSp>
          <p:nvGrpSpPr>
            <p:cNvPr id="1194" name="Group 6"/>
            <p:cNvGrpSpPr/>
            <p:nvPr/>
          </p:nvGrpSpPr>
          <p:grpSpPr>
            <a:xfrm>
              <a:off x="0" y="-2"/>
              <a:ext cx="1598950" cy="1150983"/>
              <a:chOff x="0" y="0"/>
              <a:chExt cx="1598949" cy="1150983"/>
            </a:xfrm>
          </p:grpSpPr>
          <p:sp>
            <p:nvSpPr>
              <p:cNvPr id="1190" name="Rectangle 4"/>
              <p:cNvSpPr/>
              <p:nvPr/>
            </p:nvSpPr>
            <p:spPr>
              <a:xfrm>
                <a:off x="0" y="1150982"/>
                <a:ext cx="159894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indent="152391" algn="ctr" defTabSz="1219168">
                  <a:defRPr sz="2100">
                    <a:latin typeface="Georgia"/>
                    <a:ea typeface="Georgia"/>
                    <a:cs typeface="Georgia"/>
                    <a:sym typeface="Georgia"/>
                  </a:defRPr>
                </a:lvl1pPr>
              </a:lstStyle>
              <a:p>
                <a:r>
                  <a:t>Visualise individually</a:t>
                </a:r>
              </a:p>
            </p:txBody>
          </p:sp>
          <p:grpSp>
            <p:nvGrpSpPr>
              <p:cNvPr id="1193" name="Google Shape;194;p4"/>
              <p:cNvGrpSpPr/>
              <p:nvPr/>
            </p:nvGrpSpPr>
            <p:grpSpPr>
              <a:xfrm>
                <a:off x="319472" y="0"/>
                <a:ext cx="960006" cy="960005"/>
                <a:chOff x="0" y="0"/>
                <a:chExt cx="960004" cy="960004"/>
              </a:xfrm>
            </p:grpSpPr>
            <p:sp>
              <p:nvSpPr>
                <p:cNvPr id="1191" name="Circle"/>
                <p:cNvSpPr/>
                <p:nvPr/>
              </p:nvSpPr>
              <p:spPr>
                <a:xfrm>
                  <a:off x="0" y="0"/>
                  <a:ext cx="960004" cy="960004"/>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92" name="1"/>
                <p:cNvSpPr/>
                <p:nvPr/>
              </p:nvSpPr>
              <p:spPr>
                <a:xfrm>
                  <a:off x="201557" y="480002"/>
                  <a:ext cx="5568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1</a:t>
                  </a:r>
                </a:p>
              </p:txBody>
            </p:sp>
          </p:grpSp>
        </p:grpSp>
        <p:grpSp>
          <p:nvGrpSpPr>
            <p:cNvPr id="1199" name="Group 7"/>
            <p:cNvGrpSpPr/>
            <p:nvPr/>
          </p:nvGrpSpPr>
          <p:grpSpPr>
            <a:xfrm>
              <a:off x="2331920" y="-3"/>
              <a:ext cx="2108235" cy="1760583"/>
              <a:chOff x="0" y="-2"/>
              <a:chExt cx="2108233" cy="1760583"/>
            </a:xfrm>
          </p:grpSpPr>
          <p:sp>
            <p:nvSpPr>
              <p:cNvPr id="1195" name="Rectangle 8"/>
              <p:cNvSpPr txBox="1"/>
              <p:nvPr/>
            </p:nvSpPr>
            <p:spPr>
              <a:xfrm>
                <a:off x="0" y="1150980"/>
                <a:ext cx="2108233"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indent="152391" algn="ctr" defTabSz="1219168">
                  <a:defRPr sz="2100">
                    <a:latin typeface="Georgia"/>
                    <a:ea typeface="Georgia"/>
                    <a:cs typeface="Georgia"/>
                    <a:sym typeface="Georgia"/>
                  </a:defRPr>
                </a:lvl1pPr>
              </a:lstStyle>
              <a:p>
                <a:r>
                  <a:t>Share and discuss</a:t>
                </a:r>
              </a:p>
            </p:txBody>
          </p:sp>
          <p:grpSp>
            <p:nvGrpSpPr>
              <p:cNvPr id="1198" name="Google Shape;194;p4"/>
              <p:cNvGrpSpPr/>
              <p:nvPr/>
            </p:nvGrpSpPr>
            <p:grpSpPr>
              <a:xfrm>
                <a:off x="574113" y="-2"/>
                <a:ext cx="960007" cy="960007"/>
                <a:chOff x="-2" y="-2"/>
                <a:chExt cx="960005" cy="960005"/>
              </a:xfrm>
            </p:grpSpPr>
            <p:sp>
              <p:nvSpPr>
                <p:cNvPr id="1196"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197" name="2"/>
                <p:cNvSpPr txBox="1"/>
                <p:nvPr/>
              </p:nvSpPr>
              <p:spPr>
                <a:xfrm>
                  <a:off x="201555" y="184117"/>
                  <a:ext cx="556891"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2</a:t>
                  </a:r>
                </a:p>
              </p:txBody>
            </p:sp>
          </p:grpSp>
        </p:grpSp>
        <p:grpSp>
          <p:nvGrpSpPr>
            <p:cNvPr id="1204" name="Group 10"/>
            <p:cNvGrpSpPr/>
            <p:nvPr/>
          </p:nvGrpSpPr>
          <p:grpSpPr>
            <a:xfrm>
              <a:off x="5173128" y="-2"/>
              <a:ext cx="2108236" cy="1150983"/>
              <a:chOff x="0" y="0"/>
              <a:chExt cx="2108235" cy="1150983"/>
            </a:xfrm>
          </p:grpSpPr>
          <p:sp>
            <p:nvSpPr>
              <p:cNvPr id="1200" name="Rectangle 11"/>
              <p:cNvSpPr/>
              <p:nvPr/>
            </p:nvSpPr>
            <p:spPr>
              <a:xfrm>
                <a:off x="0" y="1150982"/>
                <a:ext cx="210823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indent="152391" algn="ctr" defTabSz="1219168">
                  <a:defRPr sz="2100">
                    <a:latin typeface="Georgia"/>
                    <a:ea typeface="Georgia"/>
                    <a:cs typeface="Georgia"/>
                    <a:sym typeface="Georgia"/>
                  </a:defRPr>
                </a:lvl1pPr>
              </a:lstStyle>
              <a:p>
                <a:r>
                  <a:t>Find a common direction</a:t>
                </a:r>
              </a:p>
            </p:txBody>
          </p:sp>
          <p:grpSp>
            <p:nvGrpSpPr>
              <p:cNvPr id="1203" name="Google Shape;194;p4"/>
              <p:cNvGrpSpPr/>
              <p:nvPr/>
            </p:nvGrpSpPr>
            <p:grpSpPr>
              <a:xfrm>
                <a:off x="574114" y="0"/>
                <a:ext cx="960006" cy="960005"/>
                <a:chOff x="0" y="0"/>
                <a:chExt cx="960004" cy="960004"/>
              </a:xfrm>
            </p:grpSpPr>
            <p:sp>
              <p:nvSpPr>
                <p:cNvPr id="1201" name="Circle"/>
                <p:cNvSpPr/>
                <p:nvPr/>
              </p:nvSpPr>
              <p:spPr>
                <a:xfrm>
                  <a:off x="0" y="0"/>
                  <a:ext cx="960004" cy="960004"/>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02" name="3"/>
                <p:cNvSpPr/>
                <p:nvPr/>
              </p:nvSpPr>
              <p:spPr>
                <a:xfrm>
                  <a:off x="201557" y="480002"/>
                  <a:ext cx="5568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3</a:t>
                  </a:r>
                </a:p>
              </p:txBody>
            </p:sp>
          </p:grpSp>
        </p:grpSp>
        <p:grpSp>
          <p:nvGrpSpPr>
            <p:cNvPr id="1209" name="Group 17"/>
            <p:cNvGrpSpPr/>
            <p:nvPr/>
          </p:nvGrpSpPr>
          <p:grpSpPr>
            <a:xfrm>
              <a:off x="911316" y="2316281"/>
              <a:ext cx="2108237" cy="1760586"/>
              <a:chOff x="-1" y="-2"/>
              <a:chExt cx="2108236" cy="1760583"/>
            </a:xfrm>
          </p:grpSpPr>
          <p:sp>
            <p:nvSpPr>
              <p:cNvPr id="1205" name="Rectangle 18"/>
              <p:cNvSpPr txBox="1"/>
              <p:nvPr/>
            </p:nvSpPr>
            <p:spPr>
              <a:xfrm>
                <a:off x="-1" y="1150980"/>
                <a:ext cx="2108236"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indent="152391" algn="ctr" defTabSz="1219168">
                  <a:defRPr sz="2100">
                    <a:latin typeface="Georgia"/>
                    <a:ea typeface="Georgia"/>
                    <a:cs typeface="Georgia"/>
                    <a:sym typeface="Georgia"/>
                  </a:defRPr>
                </a:lvl1pPr>
              </a:lstStyle>
              <a:p>
                <a:r>
                  <a:t>Work in that direction</a:t>
                </a:r>
              </a:p>
            </p:txBody>
          </p:sp>
          <p:grpSp>
            <p:nvGrpSpPr>
              <p:cNvPr id="1208" name="Google Shape;194;p4"/>
              <p:cNvGrpSpPr/>
              <p:nvPr/>
            </p:nvGrpSpPr>
            <p:grpSpPr>
              <a:xfrm>
                <a:off x="574113" y="-2"/>
                <a:ext cx="960007" cy="960007"/>
                <a:chOff x="-2" y="-2"/>
                <a:chExt cx="960005" cy="960005"/>
              </a:xfrm>
            </p:grpSpPr>
            <p:sp>
              <p:nvSpPr>
                <p:cNvPr id="1206"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07" name="4"/>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4</a:t>
                  </a:r>
                </a:p>
              </p:txBody>
            </p:sp>
          </p:grpSp>
        </p:grpSp>
        <p:grpSp>
          <p:nvGrpSpPr>
            <p:cNvPr id="1214" name="Group 20"/>
            <p:cNvGrpSpPr/>
            <p:nvPr/>
          </p:nvGrpSpPr>
          <p:grpSpPr>
            <a:xfrm>
              <a:off x="3752524" y="2316283"/>
              <a:ext cx="2108235" cy="1150983"/>
              <a:chOff x="0" y="0"/>
              <a:chExt cx="2108233" cy="1150983"/>
            </a:xfrm>
          </p:grpSpPr>
          <p:sp>
            <p:nvSpPr>
              <p:cNvPr id="1210" name="Rectangle 21"/>
              <p:cNvSpPr/>
              <p:nvPr/>
            </p:nvSpPr>
            <p:spPr>
              <a:xfrm>
                <a:off x="0" y="1150982"/>
                <a:ext cx="210823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indent="152391" algn="ctr" defTabSz="1219168">
                  <a:defRPr sz="2100">
                    <a:latin typeface="Georgia"/>
                    <a:ea typeface="Georgia"/>
                    <a:cs typeface="Georgia"/>
                    <a:sym typeface="Georgia"/>
                  </a:defRPr>
                </a:lvl1pPr>
              </a:lstStyle>
              <a:p>
                <a:r>
                  <a:t>Ideate actions</a:t>
                </a:r>
              </a:p>
            </p:txBody>
          </p:sp>
          <p:grpSp>
            <p:nvGrpSpPr>
              <p:cNvPr id="1213" name="Google Shape;194;p4"/>
              <p:cNvGrpSpPr/>
              <p:nvPr/>
            </p:nvGrpSpPr>
            <p:grpSpPr>
              <a:xfrm>
                <a:off x="574114" y="0"/>
                <a:ext cx="960006" cy="960005"/>
                <a:chOff x="0" y="0"/>
                <a:chExt cx="960004" cy="960004"/>
              </a:xfrm>
            </p:grpSpPr>
            <p:sp>
              <p:nvSpPr>
                <p:cNvPr id="1211" name="Circle"/>
                <p:cNvSpPr/>
                <p:nvPr/>
              </p:nvSpPr>
              <p:spPr>
                <a:xfrm>
                  <a:off x="0" y="0"/>
                  <a:ext cx="960004" cy="960004"/>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12" name="5"/>
                <p:cNvSpPr/>
                <p:nvPr/>
              </p:nvSpPr>
              <p:spPr>
                <a:xfrm>
                  <a:off x="201557" y="480002"/>
                  <a:ext cx="55689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5</a:t>
                  </a:r>
                </a:p>
              </p:txBody>
            </p:sp>
          </p:grpSp>
        </p:gr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10C01D3-E012-4CC0-AD21-43BD2140CFCD}"/>
              </a:ext>
            </a:extLst>
          </p:cNvPr>
          <p:cNvSpPr/>
          <p:nvPr/>
        </p:nvSpPr>
        <p:spPr>
          <a:xfrm rot="21480000">
            <a:off x="616997" y="1760548"/>
            <a:ext cx="3230637" cy="519747"/>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20" name="Rectangle 9"/>
          <p:cNvSpPr/>
          <p:nvPr/>
        </p:nvSpPr>
        <p:spPr>
          <a:xfrm rot="21540000">
            <a:off x="501171" y="4978194"/>
            <a:ext cx="5595725" cy="51889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21" name="Rectangle 6"/>
          <p:cNvSpPr/>
          <p:nvPr/>
        </p:nvSpPr>
        <p:spPr>
          <a:xfrm>
            <a:off x="1259111" y="4699994"/>
            <a:ext cx="9951261" cy="51889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22" name="Google Shape;687;p27"/>
          <p:cNvSpPr txBox="1">
            <a:spLocks noGrp="1"/>
          </p:cNvSpPr>
          <p:nvPr>
            <p:ph type="body" idx="1"/>
          </p:nvPr>
        </p:nvSpPr>
        <p:spPr>
          <a:xfrm>
            <a:off x="623393" y="1850683"/>
            <a:ext cx="10945216" cy="4416493"/>
          </a:xfrm>
          <a:prstGeom prst="rect">
            <a:avLst/>
          </a:prstGeom>
        </p:spPr>
        <p:txBody>
          <a:bodyPr/>
          <a:lstStyle/>
          <a:p>
            <a:pPr marL="0" indent="169329">
              <a:buSzTx/>
              <a:buNone/>
              <a:defRPr>
                <a:latin typeface="Arial Black"/>
                <a:ea typeface="Arial Black"/>
                <a:cs typeface="Arial Black"/>
                <a:sym typeface="Arial Black"/>
              </a:defRPr>
            </a:pPr>
            <a:r>
              <a:t>How?</a:t>
            </a:r>
            <a:r>
              <a:rPr lang="en-US"/>
              <a:t> Assignment 3</a:t>
            </a:r>
            <a:r>
              <a:t> </a:t>
            </a:r>
          </a:p>
          <a:p>
            <a:pPr marL="0" indent="169329">
              <a:buSzTx/>
              <a:buNone/>
            </a:pPr>
            <a:endParaRPr>
              <a:latin typeface="Arial Black"/>
              <a:ea typeface="Arial Black"/>
              <a:cs typeface="Arial Black"/>
              <a:sym typeface="Arial Black"/>
            </a:endParaRPr>
          </a:p>
          <a:p>
            <a:pPr marL="626518" indent="-457189">
              <a:buFontTx/>
              <a:buAutoNum type="arabicPeriod"/>
            </a:pPr>
            <a:r>
              <a:t>You’ll work independently for about 7 minutes.</a:t>
            </a:r>
          </a:p>
          <a:p>
            <a:pPr marL="626518" indent="-457189">
              <a:buFontTx/>
              <a:buAutoNum type="arabicPeriod"/>
            </a:pPr>
            <a:r>
              <a:t>Use pen and paper or start a blank document.</a:t>
            </a:r>
          </a:p>
          <a:p>
            <a:pPr marL="626518" indent="-457189">
              <a:buFontTx/>
              <a:buAutoNum type="arabicPeriod"/>
            </a:pPr>
            <a:r>
              <a:t>Choose a theme for your preferred future. Think what is positive in the present moment that you wish to strengthen to make a better future? </a:t>
            </a:r>
          </a:p>
          <a:p>
            <a:pPr marL="626518" indent="-457189">
              <a:buFontTx/>
              <a:buAutoNum type="arabicPeriod"/>
            </a:pPr>
            <a:r>
              <a:t>Explain how the future would be better and for whom? Be specific. </a:t>
            </a:r>
          </a:p>
          <a:p>
            <a:pPr marL="626518" indent="-457189">
              <a:buFontTx/>
              <a:buAutoNum type="arabicPeriod"/>
            </a:pPr>
            <a:endParaRPr/>
          </a:p>
          <a:p>
            <a:pPr marL="0" lvl="1" indent="795847">
              <a:lnSpc>
                <a:spcPct val="90000"/>
              </a:lnSpc>
              <a:spcBef>
                <a:spcPts val="800"/>
              </a:spcBef>
              <a:buSzTx/>
              <a:buNone/>
              <a:defRPr i="1"/>
            </a:pPr>
            <a:r>
              <a:t>I wish to strengthen </a:t>
            </a:r>
            <a:r>
              <a:rPr b="1"/>
              <a:t>what</a:t>
            </a:r>
            <a:r>
              <a:t>, so that in 2050 </a:t>
            </a:r>
            <a:r>
              <a:rPr b="1"/>
              <a:t>what will be different</a:t>
            </a:r>
            <a:r>
              <a:t>/ </a:t>
            </a:r>
            <a:r>
              <a:rPr b="1"/>
              <a:t>what has happened</a:t>
            </a:r>
            <a:r>
              <a:t> / </a:t>
            </a:r>
            <a:r>
              <a:rPr b="1"/>
              <a:t>what will the world be like</a:t>
            </a:r>
            <a:r>
              <a:t>.</a:t>
            </a:r>
          </a:p>
        </p:txBody>
      </p:sp>
      <p:sp>
        <p:nvSpPr>
          <p:cNvPr id="1223" name="Google Shape;686;p27"/>
          <p:cNvSpPr txBox="1">
            <a:spLocks noGrp="1"/>
          </p:cNvSpPr>
          <p:nvPr>
            <p:ph type="title"/>
          </p:nvPr>
        </p:nvSpPr>
        <p:spPr>
          <a:xfrm>
            <a:off x="623393" y="356658"/>
            <a:ext cx="10945216" cy="1078366"/>
          </a:xfrm>
          <a:prstGeom prst="rect">
            <a:avLst/>
          </a:prstGeom>
        </p:spPr>
        <p:txBody>
          <a:bodyPr/>
          <a:lstStyle/>
          <a:p>
            <a:r>
              <a:t>Imagine a preferred future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Rectangle 9"/>
          <p:cNvSpPr txBox="1"/>
          <p:nvPr/>
        </p:nvSpPr>
        <p:spPr>
          <a:xfrm>
            <a:off x="3510444" y="1324689"/>
            <a:ext cx="5041302" cy="1996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1219168">
              <a:defRPr sz="10600">
                <a:solidFill>
                  <a:srgbClr val="FDDD00"/>
                </a:solidFill>
                <a:latin typeface="Arial Black"/>
                <a:ea typeface="Arial Black"/>
                <a:cs typeface="Arial Black"/>
                <a:sym typeface="Arial Black"/>
              </a:defRPr>
            </a:lvl1pPr>
          </a:lstStyle>
          <a:p>
            <a:r>
              <a:t>10 min</a:t>
            </a:r>
          </a:p>
        </p:txBody>
      </p:sp>
      <p:sp>
        <p:nvSpPr>
          <p:cNvPr id="1229" name="Google Shape;712;p29"/>
          <p:cNvSpPr txBox="1">
            <a:spLocks noGrp="1"/>
          </p:cNvSpPr>
          <p:nvPr>
            <p:ph type="title"/>
          </p:nvPr>
        </p:nvSpPr>
        <p:spPr>
          <a:xfrm>
            <a:off x="4361612" y="763339"/>
            <a:ext cx="3468776" cy="745472"/>
          </a:xfrm>
          <a:prstGeom prst="rect">
            <a:avLst/>
          </a:prstGeom>
        </p:spPr>
        <p:txBody>
          <a:bodyPr anchor="ctr"/>
          <a:lstStyle>
            <a:lvl1pPr defTabSz="402325">
              <a:defRPr sz="4200"/>
            </a:lvl1pPr>
          </a:lstStyle>
          <a:p>
            <a:r>
              <a:t>Break</a:t>
            </a:r>
          </a:p>
        </p:txBody>
      </p:sp>
      <p:pic>
        <p:nvPicPr>
          <p:cNvPr id="1230" name="Picture 6" descr="Picture 6"/>
          <p:cNvPicPr>
            <a:picLocks noChangeAspect="1"/>
          </p:cNvPicPr>
          <p:nvPr/>
        </p:nvPicPr>
        <p:blipFill>
          <a:blip r:embed="rId2"/>
          <a:stretch>
            <a:fillRect/>
          </a:stretch>
        </p:blipFill>
        <p:spPr>
          <a:xfrm>
            <a:off x="2302930" y="2366391"/>
            <a:ext cx="7586135" cy="394240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09EA05F-8797-4CDC-AC33-ABFE6DD4FA6B}"/>
              </a:ext>
            </a:extLst>
          </p:cNvPr>
          <p:cNvSpPr/>
          <p:nvPr/>
        </p:nvSpPr>
        <p:spPr>
          <a:xfrm rot="21480000">
            <a:off x="486086" y="1621269"/>
            <a:ext cx="2857018" cy="605559"/>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33" name="Rectangle 9"/>
          <p:cNvSpPr/>
          <p:nvPr/>
        </p:nvSpPr>
        <p:spPr>
          <a:xfrm rot="60000">
            <a:off x="1148507" y="4598841"/>
            <a:ext cx="4948933" cy="51889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32" name="Rectangle 8"/>
          <p:cNvSpPr/>
          <p:nvPr/>
        </p:nvSpPr>
        <p:spPr>
          <a:xfrm rot="21540000">
            <a:off x="961589" y="4889093"/>
            <a:ext cx="8244055" cy="51889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234" name="Google Shape;722;p30"/>
          <p:cNvSpPr txBox="1">
            <a:spLocks noGrp="1"/>
          </p:cNvSpPr>
          <p:nvPr>
            <p:ph type="body" idx="1"/>
          </p:nvPr>
        </p:nvSpPr>
        <p:spPr>
          <a:xfrm>
            <a:off x="497067" y="1778969"/>
            <a:ext cx="10945216" cy="4529363"/>
          </a:xfrm>
          <a:prstGeom prst="rect">
            <a:avLst/>
          </a:prstGeom>
        </p:spPr>
        <p:txBody>
          <a:bodyPr>
            <a:normAutofit/>
          </a:bodyPr>
          <a:lstStyle/>
          <a:p>
            <a:pPr marL="0" indent="169329">
              <a:lnSpc>
                <a:spcPct val="80000"/>
              </a:lnSpc>
              <a:buSzTx/>
              <a:buNone/>
              <a:defRPr sz="1900">
                <a:latin typeface="Arial Black"/>
                <a:ea typeface="Arial Black"/>
                <a:cs typeface="Arial Black"/>
                <a:sym typeface="Arial Black"/>
              </a:defRPr>
            </a:pPr>
            <a:r>
              <a:t>How?</a:t>
            </a:r>
            <a:r>
              <a:rPr lang="en-US"/>
              <a:t> Assignment 4</a:t>
            </a:r>
            <a:r>
              <a:t> </a:t>
            </a:r>
          </a:p>
          <a:p>
            <a:pPr marL="0" indent="169329">
              <a:lnSpc>
                <a:spcPct val="80000"/>
              </a:lnSpc>
              <a:buSzTx/>
              <a:buNone/>
              <a:defRPr sz="1900">
                <a:latin typeface="Arial Black"/>
                <a:ea typeface="Arial Black"/>
                <a:cs typeface="Arial Black"/>
                <a:sym typeface="Arial Black"/>
              </a:defRPr>
            </a:pPr>
            <a:endParaRPr/>
          </a:p>
          <a:p>
            <a:pPr marL="626518" indent="-457189">
              <a:lnSpc>
                <a:spcPct val="80000"/>
              </a:lnSpc>
              <a:buSzPts val="1900"/>
              <a:buFontTx/>
              <a:buAutoNum type="arabicPeriod"/>
              <a:defRPr sz="1900"/>
            </a:pPr>
            <a:r>
              <a:t>Split up into small groups for 20 minutes. </a:t>
            </a:r>
          </a:p>
          <a:p>
            <a:pPr marL="626518" indent="-457189">
              <a:lnSpc>
                <a:spcPct val="80000"/>
              </a:lnSpc>
              <a:buSzPts val="1900"/>
              <a:buFontTx/>
              <a:buAutoNum type="arabicPeriod"/>
              <a:defRPr sz="1900" b="1"/>
            </a:pPr>
            <a:r>
              <a:t>Write / copy your vision statement in Miro</a:t>
            </a:r>
          </a:p>
          <a:p>
            <a:pPr marL="626518" indent="-457189">
              <a:lnSpc>
                <a:spcPct val="80000"/>
              </a:lnSpc>
              <a:buSzPts val="1900"/>
              <a:buFontTx/>
              <a:buAutoNum type="arabicPeriod"/>
              <a:defRPr sz="1900"/>
            </a:pPr>
            <a:r>
              <a:t>Discuss: What is common? What is different? From who’s point of view are the visions preferable?</a:t>
            </a:r>
          </a:p>
          <a:p>
            <a:pPr marL="0" lvl="1" indent="795847">
              <a:lnSpc>
                <a:spcPct val="72000"/>
              </a:lnSpc>
              <a:spcBef>
                <a:spcPts val="800"/>
              </a:spcBef>
              <a:buSzTx/>
              <a:buNone/>
              <a:defRPr sz="1600"/>
            </a:pPr>
            <a:r>
              <a:t>Remember: Listen. Be kind. Accept different views and respect them.</a:t>
            </a:r>
          </a:p>
          <a:p>
            <a:pPr marL="626518" indent="-457189">
              <a:lnSpc>
                <a:spcPct val="80000"/>
              </a:lnSpc>
              <a:buSzPts val="1900"/>
              <a:buFontTx/>
              <a:buAutoNum type="arabicPeriod"/>
              <a:defRPr sz="1900"/>
            </a:pPr>
            <a:r>
              <a:t>Choose a vision by voting: each one of you have three votes (red dots).</a:t>
            </a:r>
          </a:p>
          <a:p>
            <a:pPr marL="626518" indent="-457189">
              <a:lnSpc>
                <a:spcPct val="80000"/>
              </a:lnSpc>
              <a:buSzPts val="1900"/>
              <a:buFontTx/>
              <a:buAutoNum type="arabicPeriod"/>
              <a:defRPr sz="1900"/>
            </a:pPr>
            <a:r>
              <a:t>In Miro, write a concise vision based on the preferred future you’ve chosen. Express the vision like this: </a:t>
            </a:r>
          </a:p>
          <a:p>
            <a:pPr marL="0" lvl="1" indent="795847">
              <a:lnSpc>
                <a:spcPct val="72000"/>
              </a:lnSpc>
              <a:spcBef>
                <a:spcPts val="800"/>
              </a:spcBef>
              <a:buSzTx/>
              <a:buNone/>
              <a:defRPr sz="1600"/>
            </a:pPr>
            <a:endParaRPr/>
          </a:p>
          <a:p>
            <a:pPr marL="0" lvl="1" indent="795847">
              <a:lnSpc>
                <a:spcPct val="72000"/>
              </a:lnSpc>
              <a:spcBef>
                <a:spcPts val="800"/>
              </a:spcBef>
              <a:buSzTx/>
              <a:buNone/>
              <a:defRPr sz="1600" b="1" i="1"/>
            </a:pPr>
            <a:r>
              <a:t>“In 2050 who/what/where + verb + what” </a:t>
            </a:r>
          </a:p>
          <a:p>
            <a:pPr marL="0" lvl="1" indent="795847">
              <a:lnSpc>
                <a:spcPct val="72000"/>
              </a:lnSpc>
              <a:spcBef>
                <a:spcPts val="800"/>
              </a:spcBef>
              <a:buSzTx/>
              <a:buNone/>
              <a:defRPr sz="1600" i="1"/>
            </a:pPr>
            <a:r>
              <a:t>(</a:t>
            </a:r>
            <a:r>
              <a:rPr err="1"/>
              <a:t>esim</a:t>
            </a:r>
            <a:r>
              <a:t>. ““In 2050, the carbon footprint of each Finn will be 80% smaller than now”)</a:t>
            </a:r>
          </a:p>
          <a:p>
            <a:pPr marL="0" lvl="1" indent="795847">
              <a:lnSpc>
                <a:spcPct val="72000"/>
              </a:lnSpc>
              <a:spcBef>
                <a:spcPts val="800"/>
              </a:spcBef>
              <a:buSzTx/>
              <a:buNone/>
              <a:defRPr sz="1600"/>
            </a:pPr>
            <a:endParaRPr/>
          </a:p>
          <a:p>
            <a:pPr marL="0" indent="169329">
              <a:lnSpc>
                <a:spcPct val="80000"/>
              </a:lnSpc>
              <a:buSzTx/>
              <a:buNone/>
              <a:defRPr sz="1900"/>
            </a:pPr>
            <a:r>
              <a:t>After this session we will return to the bigger group.</a:t>
            </a:r>
          </a:p>
        </p:txBody>
      </p:sp>
      <p:sp>
        <p:nvSpPr>
          <p:cNvPr id="1235" name="Google Shape;721;p30"/>
          <p:cNvSpPr txBox="1">
            <a:spLocks noGrp="1"/>
          </p:cNvSpPr>
          <p:nvPr>
            <p:ph type="title"/>
          </p:nvPr>
        </p:nvSpPr>
        <p:spPr>
          <a:xfrm>
            <a:off x="623393" y="356658"/>
            <a:ext cx="10945216" cy="1078366"/>
          </a:xfrm>
          <a:prstGeom prst="rect">
            <a:avLst/>
          </a:prstGeom>
        </p:spPr>
        <p:txBody>
          <a:bodyPr/>
          <a:lstStyle>
            <a:lvl1pPr defTabSz="579105">
              <a:defRPr sz="3000"/>
            </a:lvl1pPr>
          </a:lstStyle>
          <a:p>
            <a:r>
              <a:t>Let’s share our ideas about the future in small groups and find a common direction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Google Shape;193;p4"/>
          <p:cNvSpPr txBox="1"/>
          <p:nvPr/>
        </p:nvSpPr>
        <p:spPr>
          <a:xfrm>
            <a:off x="2055515" y="4266395"/>
            <a:ext cx="5768571" cy="209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219168">
              <a:defRPr sz="3700">
                <a:latin typeface="Arial Black"/>
                <a:ea typeface="Arial Black"/>
                <a:cs typeface="Arial Black"/>
                <a:sym typeface="Arial Black"/>
              </a:defRPr>
            </a:pPr>
            <a:r>
              <a:t>Take action and shape the future.</a:t>
            </a:r>
          </a:p>
          <a:p>
            <a:pPr defTabSz="1219168">
              <a:spcBef>
                <a:spcPts val="700"/>
              </a:spcBef>
              <a:defRPr sz="2400">
                <a:latin typeface="Georgia"/>
                <a:ea typeface="Georgia"/>
                <a:cs typeface="Georgia"/>
                <a:sym typeface="Georgia"/>
              </a:defRPr>
            </a:pPr>
            <a:r>
              <a:t>Why? Because the only way to change the world is to take action.</a:t>
            </a:r>
          </a:p>
        </p:txBody>
      </p:sp>
      <p:grpSp>
        <p:nvGrpSpPr>
          <p:cNvPr id="1245" name="Google Shape;194;p4"/>
          <p:cNvGrpSpPr/>
          <p:nvPr/>
        </p:nvGrpSpPr>
        <p:grpSpPr>
          <a:xfrm>
            <a:off x="719397" y="1227381"/>
            <a:ext cx="960007" cy="960007"/>
            <a:chOff x="-2" y="-2"/>
            <a:chExt cx="960005" cy="960005"/>
          </a:xfrm>
        </p:grpSpPr>
        <p:sp>
          <p:nvSpPr>
            <p:cNvPr id="1243"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44" name="!"/>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a:t>
              </a:r>
            </a:p>
          </p:txBody>
        </p:sp>
      </p:grpSp>
      <p:grpSp>
        <p:nvGrpSpPr>
          <p:cNvPr id="1248" name="Google Shape;194;p4"/>
          <p:cNvGrpSpPr/>
          <p:nvPr/>
        </p:nvGrpSpPr>
        <p:grpSpPr>
          <a:xfrm>
            <a:off x="719397" y="2343703"/>
            <a:ext cx="960007" cy="960007"/>
            <a:chOff x="-2" y="-2"/>
            <a:chExt cx="960005" cy="960005"/>
          </a:xfrm>
        </p:grpSpPr>
        <p:sp>
          <p:nvSpPr>
            <p:cNvPr id="1246"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47" name="1"/>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1</a:t>
              </a:r>
            </a:p>
          </p:txBody>
        </p:sp>
      </p:grpSp>
      <p:grpSp>
        <p:nvGrpSpPr>
          <p:cNvPr id="1251" name="Google Shape;194;p4"/>
          <p:cNvGrpSpPr/>
          <p:nvPr/>
        </p:nvGrpSpPr>
        <p:grpSpPr>
          <a:xfrm>
            <a:off x="719397" y="3460029"/>
            <a:ext cx="960007" cy="960007"/>
            <a:chOff x="-2" y="-2"/>
            <a:chExt cx="960005" cy="960005"/>
          </a:xfrm>
        </p:grpSpPr>
        <p:sp>
          <p:nvSpPr>
            <p:cNvPr id="1249"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250" name="2"/>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2</a:t>
              </a:r>
            </a:p>
          </p:txBody>
        </p:sp>
      </p:grpSp>
      <p:grpSp>
        <p:nvGrpSpPr>
          <p:cNvPr id="1254" name="Google Shape;194;p4"/>
          <p:cNvGrpSpPr/>
          <p:nvPr/>
        </p:nvGrpSpPr>
        <p:grpSpPr>
          <a:xfrm>
            <a:off x="719397" y="4576353"/>
            <a:ext cx="960007" cy="960007"/>
            <a:chOff x="-2" y="-2"/>
            <a:chExt cx="960005" cy="960005"/>
          </a:xfrm>
        </p:grpSpPr>
        <p:sp>
          <p:nvSpPr>
            <p:cNvPr id="1252" name="Circle"/>
            <p:cNvSpPr/>
            <p:nvPr/>
          </p:nvSpPr>
          <p:spPr>
            <a:xfrm>
              <a:off x="-2" y="-2"/>
              <a:ext cx="960005" cy="960005"/>
            </a:xfrm>
            <a:prstGeom prst="ellipse">
              <a:avLst/>
            </a:prstGeom>
            <a:solidFill>
              <a:srgbClr val="000000"/>
            </a:solidFill>
            <a:ln w="12700" cap="flat">
              <a:noFill/>
              <a:miter lim="400000"/>
            </a:ln>
            <a:effectLst/>
          </p:spPr>
          <p:txBody>
            <a:bodyPr wrap="square" lIns="45718" tIns="45718" rIns="45718" bIns="45718" numCol="1" anchor="ctr">
              <a:noAutofit/>
            </a:bodyPr>
            <a:lstStyle/>
            <a:p>
              <a:pPr algn="ctr" defTabSz="1219168">
                <a:defRPr sz="2600">
                  <a:solidFill>
                    <a:srgbClr val="FFFFFF"/>
                  </a:solidFill>
                  <a:latin typeface="Arial Black"/>
                  <a:ea typeface="Arial Black"/>
                  <a:cs typeface="Arial Black"/>
                  <a:sym typeface="Arial Black"/>
                </a:defRPr>
              </a:pPr>
              <a:endParaRPr/>
            </a:p>
          </p:txBody>
        </p:sp>
        <p:sp>
          <p:nvSpPr>
            <p:cNvPr id="1253" name="3"/>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solidFill>
                    <a:srgbClr val="FFFFFF"/>
                  </a:solidFill>
                  <a:latin typeface="Arial Black"/>
                  <a:ea typeface="Arial Black"/>
                  <a:cs typeface="Arial Black"/>
                  <a:sym typeface="Arial Black"/>
                </a:defRPr>
              </a:lvl1pPr>
            </a:lstStyle>
            <a:p>
              <a:r>
                <a:t>3</a:t>
              </a:r>
            </a:p>
          </p:txBody>
        </p:sp>
      </p:grpSp>
      <p:pic>
        <p:nvPicPr>
          <p:cNvPr id="1255" name="Kuva 2" descr="Kuva 2"/>
          <p:cNvPicPr>
            <a:picLocks noChangeAspect="1"/>
          </p:cNvPicPr>
          <p:nvPr/>
        </p:nvPicPr>
        <p:blipFill>
          <a:blip r:embed="rId3"/>
          <a:stretch>
            <a:fillRect/>
          </a:stretch>
        </p:blipFill>
        <p:spPr>
          <a:xfrm>
            <a:off x="7266305" y="3661343"/>
            <a:ext cx="5485315" cy="363128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Google Shape;783;p37"/>
          <p:cNvSpPr txBox="1">
            <a:spLocks noGrp="1"/>
          </p:cNvSpPr>
          <p:nvPr>
            <p:ph type="title"/>
          </p:nvPr>
        </p:nvSpPr>
        <p:spPr>
          <a:xfrm>
            <a:off x="623393" y="356658"/>
            <a:ext cx="10945216" cy="1078366"/>
          </a:xfrm>
          <a:prstGeom prst="rect">
            <a:avLst/>
          </a:prstGeom>
        </p:spPr>
        <p:txBody>
          <a:bodyPr/>
          <a:lstStyle>
            <a:lvl1pPr defTabSz="579105">
              <a:defRPr sz="3000"/>
            </a:lvl1pPr>
          </a:lstStyle>
          <a:p>
            <a:r>
              <a:t>A story of a meme that influenced people’s way of thinking</a:t>
            </a:r>
          </a:p>
        </p:txBody>
      </p:sp>
      <p:pic>
        <p:nvPicPr>
          <p:cNvPr id="1264" name="Picture 7" descr="Picture 7"/>
          <p:cNvPicPr>
            <a:picLocks noChangeAspect="1"/>
          </p:cNvPicPr>
          <p:nvPr/>
        </p:nvPicPr>
        <p:blipFill>
          <a:blip r:embed="rId3"/>
          <a:stretch>
            <a:fillRect/>
          </a:stretch>
        </p:blipFill>
        <p:spPr>
          <a:xfrm>
            <a:off x="5214258" y="1604432"/>
            <a:ext cx="6977744" cy="4313002"/>
          </a:xfrm>
          <a:prstGeom prst="rect">
            <a:avLst/>
          </a:prstGeom>
          <a:ln w="12700">
            <a:miter lim="400000"/>
          </a:ln>
        </p:spPr>
      </p:pic>
      <p:pic>
        <p:nvPicPr>
          <p:cNvPr id="1265" name="Google Shape;785;p37" descr="Google Shape;785;p37"/>
          <p:cNvPicPr>
            <a:picLocks noChangeAspect="1"/>
          </p:cNvPicPr>
          <p:nvPr/>
        </p:nvPicPr>
        <p:blipFill>
          <a:blip r:embed="rId4"/>
          <a:stretch>
            <a:fillRect/>
          </a:stretch>
        </p:blipFill>
        <p:spPr>
          <a:xfrm>
            <a:off x="1933984" y="3909829"/>
            <a:ext cx="2204669" cy="2224789"/>
          </a:xfrm>
          <a:prstGeom prst="rect">
            <a:avLst/>
          </a:prstGeom>
          <a:ln w="12700">
            <a:miter lim="400000"/>
          </a:ln>
        </p:spPr>
      </p:pic>
      <p:sp>
        <p:nvSpPr>
          <p:cNvPr id="2" name="TextBox 1">
            <a:extLst>
              <a:ext uri="{FF2B5EF4-FFF2-40B4-BE49-F238E27FC236}">
                <a16:creationId xmlns:a16="http://schemas.microsoft.com/office/drawing/2014/main" id="{89507824-3290-4489-8744-04886D787B49}"/>
              </a:ext>
            </a:extLst>
          </p:cNvPr>
          <p:cNvSpPr txBox="1"/>
          <p:nvPr/>
        </p:nvSpPr>
        <p:spPr>
          <a:xfrm>
            <a:off x="1408280" y="2117174"/>
            <a:ext cx="3256075"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Researcher</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Saara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Särmä’s</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David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Hasselhoff</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meme</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br>
              <a:rPr kumimoji="0" lang="fi-FI" sz="1800" b="0" i="0" u="none" strike="noStrike" cap="none" spc="0" normalizeH="0" baseline="0">
                <a:ln>
                  <a:noFill/>
                </a:ln>
                <a:solidFill>
                  <a:srgbClr val="000000"/>
                </a:solidFill>
                <a:effectLst/>
                <a:uFillTx/>
                <a:latin typeface="Georgia" panose="02040502050405020303" pitchFamily="18" charset="0"/>
                <a:sym typeface="Calibri"/>
              </a:rPr>
            </a:br>
            <a:r>
              <a:rPr kumimoji="0" lang="fi-FI" sz="1800" b="0" i="0" u="none" strike="noStrike" cap="none" spc="0" normalizeH="0" baseline="0">
                <a:ln>
                  <a:noFill/>
                </a:ln>
                <a:solidFill>
                  <a:srgbClr val="000000"/>
                </a:solidFill>
                <a:effectLst/>
                <a:uFillTx/>
                <a:latin typeface="Georgia" panose="02040502050405020303" pitchFamily="18" charset="0"/>
                <a:sym typeface="Calibri"/>
              </a:rPr>
              <a:t>made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all-male</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panels</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an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international</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viral</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r>
              <a:rPr kumimoji="0" lang="fi-FI" sz="1800" b="0" i="0" u="none" strike="noStrike" cap="none" spc="0" normalizeH="0" baseline="0" err="1">
                <a:ln>
                  <a:noFill/>
                </a:ln>
                <a:solidFill>
                  <a:srgbClr val="000000"/>
                </a:solidFill>
                <a:effectLst/>
                <a:uFillTx/>
                <a:latin typeface="Georgia" panose="02040502050405020303" pitchFamily="18" charset="0"/>
                <a:sym typeface="Calibri"/>
              </a:rPr>
              <a:t>phenomenon</a:t>
            </a:r>
            <a:r>
              <a:rPr kumimoji="0" lang="fi-FI" sz="1800" b="0" i="0" u="none" strike="noStrike" cap="none" spc="0" normalizeH="0" baseline="0">
                <a:ln>
                  <a:noFill/>
                </a:ln>
                <a:solidFill>
                  <a:srgbClr val="000000"/>
                </a:solidFill>
                <a:effectLst/>
                <a:uFillTx/>
                <a:latin typeface="Georgia" panose="02040502050405020303" pitchFamily="18" charset="0"/>
                <a:sym typeface="Calibri"/>
              </a:rPr>
              <a:t>. </a:t>
            </a:r>
          </a:p>
          <a:p>
            <a:pPr marL="0" marR="0" indent="0" defTabSz="914400" rtl="0" fontAlgn="auto" latinLnBrk="0" hangingPunct="0">
              <a:lnSpc>
                <a:spcPct val="100000"/>
              </a:lnSpc>
              <a:spcBef>
                <a:spcPts val="0"/>
              </a:spcBef>
              <a:spcAft>
                <a:spcPts val="0"/>
              </a:spcAft>
              <a:buClrTx/>
              <a:buSzTx/>
              <a:buFontTx/>
              <a:buNone/>
              <a:tabLst/>
            </a:pPr>
            <a:endParaRPr kumimoji="0" lang="fi-FI" sz="1800" b="0" i="0" u="none" strike="noStrike" cap="none" spc="0" normalizeH="0" baseline="0">
              <a:ln>
                <a:noFill/>
              </a:ln>
              <a:solidFill>
                <a:srgbClr val="000000"/>
              </a:solidFill>
              <a:effectLst/>
              <a:uFillTx/>
              <a:latin typeface="Georgia" panose="02040502050405020303" pitchFamily="18" charset="0"/>
              <a:sym typeface="Calibri"/>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23"/>
          <p:cNvGrpSpPr/>
          <p:nvPr/>
        </p:nvGrpSpPr>
        <p:grpSpPr>
          <a:xfrm>
            <a:off x="1854204" y="2425690"/>
            <a:ext cx="8483595" cy="8483595"/>
            <a:chOff x="-1" y="-1"/>
            <a:chExt cx="8483593" cy="8483593"/>
          </a:xfrm>
        </p:grpSpPr>
        <p:sp>
          <p:nvSpPr>
            <p:cNvPr id="1269" name="Oval 24"/>
            <p:cNvSpPr/>
            <p:nvPr/>
          </p:nvSpPr>
          <p:spPr>
            <a:xfrm>
              <a:off x="196793" y="196793"/>
              <a:ext cx="8090003" cy="8090003"/>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270" name="Oval 25"/>
            <p:cNvSpPr/>
            <p:nvPr/>
          </p:nvSpPr>
          <p:spPr>
            <a:xfrm>
              <a:off x="1197935" y="1197935"/>
              <a:ext cx="6087719" cy="6087719"/>
            </a:xfrm>
            <a:prstGeom prst="ellipse">
              <a:avLst/>
            </a:prstGeom>
            <a:solidFill>
              <a:srgbClr val="FFFFFF">
                <a:alpha val="50000"/>
              </a:srgbClr>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271" name="Oval 26"/>
            <p:cNvSpPr/>
            <p:nvPr/>
          </p:nvSpPr>
          <p:spPr>
            <a:xfrm>
              <a:off x="2557872" y="2557872"/>
              <a:ext cx="3488573" cy="3488573"/>
            </a:xfrm>
            <a:prstGeom prst="ellipse">
              <a:avLst/>
            </a:prstGeom>
            <a:solidFill>
              <a:srgbClr val="FFFFFF">
                <a:alpha val="90000"/>
              </a:srgbClr>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grpSp>
          <p:nvGrpSpPr>
            <p:cNvPr id="1275" name="Group 27"/>
            <p:cNvGrpSpPr/>
            <p:nvPr/>
          </p:nvGrpSpPr>
          <p:grpSpPr>
            <a:xfrm>
              <a:off x="-2" y="-2"/>
              <a:ext cx="8483595" cy="8483595"/>
              <a:chOff x="0" y="0"/>
              <a:chExt cx="8483593" cy="8483593"/>
            </a:xfrm>
          </p:grpSpPr>
          <p:sp>
            <p:nvSpPr>
              <p:cNvPr id="1272" name="Oval 31"/>
              <p:cNvSpPr/>
              <p:nvPr/>
            </p:nvSpPr>
            <p:spPr>
              <a:xfrm>
                <a:off x="-1" y="-1"/>
                <a:ext cx="8483595" cy="8483595"/>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273" name="Oval 32"/>
              <p:cNvSpPr/>
              <p:nvPr/>
            </p:nvSpPr>
            <p:spPr>
              <a:xfrm>
                <a:off x="1399042" y="1399042"/>
                <a:ext cx="5685505" cy="5685505"/>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274" name="Oval 33"/>
              <p:cNvSpPr/>
              <p:nvPr/>
            </p:nvSpPr>
            <p:spPr>
              <a:xfrm>
                <a:off x="2734558" y="2719646"/>
                <a:ext cx="3150117" cy="3150117"/>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grpSp>
      </p:grpSp>
      <p:sp>
        <p:nvSpPr>
          <p:cNvPr id="1277" name="Otsikko 6"/>
          <p:cNvSpPr txBox="1">
            <a:spLocks noGrp="1"/>
          </p:cNvSpPr>
          <p:nvPr>
            <p:ph type="title"/>
          </p:nvPr>
        </p:nvSpPr>
        <p:spPr>
          <a:xfrm>
            <a:off x="623392" y="356658"/>
            <a:ext cx="10945216" cy="1078366"/>
          </a:xfrm>
          <a:prstGeom prst="rect">
            <a:avLst/>
          </a:prstGeom>
        </p:spPr>
        <p:txBody>
          <a:bodyPr>
            <a:normAutofit/>
          </a:bodyPr>
          <a:lstStyle/>
          <a:p>
            <a:pPr algn="ctr"/>
            <a:r>
              <a:t>Spheres of transformation</a:t>
            </a:r>
          </a:p>
        </p:txBody>
      </p:sp>
      <p:sp>
        <p:nvSpPr>
          <p:cNvPr id="1278" name="Google Shape;269;p9"/>
          <p:cNvSpPr txBox="1"/>
          <p:nvPr/>
        </p:nvSpPr>
        <p:spPr>
          <a:xfrm>
            <a:off x="191998" y="5638203"/>
            <a:ext cx="1388801" cy="10002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625478">
              <a:defRPr sz="1300">
                <a:latin typeface="Georgia"/>
                <a:ea typeface="Georgia"/>
                <a:cs typeface="Georgia"/>
                <a:sym typeface="Georgia"/>
              </a:defRPr>
            </a:pPr>
            <a:r>
              <a:rPr lang="en-US"/>
              <a:t>Adapted from</a:t>
            </a:r>
            <a:r>
              <a:t>: </a:t>
            </a:r>
            <a:r>
              <a:rPr err="1"/>
              <a:t>Laininen</a:t>
            </a:r>
            <a:r>
              <a:t> 2018; </a:t>
            </a:r>
            <a:br>
              <a:rPr/>
            </a:br>
            <a:r>
              <a:t>O´Brien &amp; </a:t>
            </a:r>
            <a:r>
              <a:rPr err="1"/>
              <a:t>Sygna</a:t>
            </a:r>
            <a:r>
              <a:t> 2013; </a:t>
            </a:r>
            <a:br>
              <a:rPr/>
            </a:br>
            <a:r>
              <a:t>Sharma 2007.</a:t>
            </a:r>
          </a:p>
        </p:txBody>
      </p:sp>
      <p:grpSp>
        <p:nvGrpSpPr>
          <p:cNvPr id="1283" name="Group 37"/>
          <p:cNvGrpSpPr/>
          <p:nvPr/>
        </p:nvGrpSpPr>
        <p:grpSpPr>
          <a:xfrm>
            <a:off x="3987592" y="5060160"/>
            <a:ext cx="4337545" cy="1056778"/>
            <a:chOff x="-1" y="0"/>
            <a:chExt cx="4337544" cy="1056778"/>
          </a:xfrm>
        </p:grpSpPr>
        <p:sp>
          <p:nvSpPr>
            <p:cNvPr id="1279" name="TextBox 38"/>
            <p:cNvSpPr txBox="1"/>
            <p:nvPr/>
          </p:nvSpPr>
          <p:spPr>
            <a:xfrm>
              <a:off x="-1" y="622439"/>
              <a:ext cx="4337544" cy="434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sz="2400">
                  <a:latin typeface="Georgia"/>
                  <a:ea typeface="Georgia"/>
                  <a:cs typeface="Georgia"/>
                  <a:sym typeface="Georgia"/>
                </a:defRPr>
              </a:lvl1pPr>
            </a:lstStyle>
            <a:p>
              <a:r>
                <a:t>Behavior</a:t>
              </a:r>
            </a:p>
          </p:txBody>
        </p:sp>
        <p:grpSp>
          <p:nvGrpSpPr>
            <p:cNvPr id="1282" name="Google Shape;194;p4"/>
            <p:cNvGrpSpPr/>
            <p:nvPr/>
          </p:nvGrpSpPr>
          <p:grpSpPr>
            <a:xfrm>
              <a:off x="1868449" y="0"/>
              <a:ext cx="528005" cy="528003"/>
              <a:chOff x="-1" y="0"/>
              <a:chExt cx="528004" cy="528002"/>
            </a:xfrm>
          </p:grpSpPr>
          <p:sp>
            <p:nvSpPr>
              <p:cNvPr id="1280" name="Circle"/>
              <p:cNvSpPr/>
              <p:nvPr/>
            </p:nvSpPr>
            <p:spPr>
              <a:xfrm>
                <a:off x="-1" y="0"/>
                <a:ext cx="528004" cy="528002"/>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281" name="1"/>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1</a:t>
                </a:r>
              </a:p>
            </p:txBody>
          </p:sp>
        </p:grpSp>
      </p:grpSp>
      <p:grpSp>
        <p:nvGrpSpPr>
          <p:cNvPr id="1288" name="Group 40"/>
          <p:cNvGrpSpPr/>
          <p:nvPr/>
        </p:nvGrpSpPr>
        <p:grpSpPr>
          <a:xfrm>
            <a:off x="4833522" y="3631720"/>
            <a:ext cx="2573051" cy="1056778"/>
            <a:chOff x="0" y="0"/>
            <a:chExt cx="2573049" cy="1056778"/>
          </a:xfrm>
        </p:grpSpPr>
        <p:sp>
          <p:nvSpPr>
            <p:cNvPr id="1284" name="TextBox 41"/>
            <p:cNvSpPr txBox="1"/>
            <p:nvPr/>
          </p:nvSpPr>
          <p:spPr>
            <a:xfrm>
              <a:off x="0" y="622439"/>
              <a:ext cx="2573049" cy="434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sz="2400">
                  <a:latin typeface="Georgia"/>
                  <a:ea typeface="Georgia"/>
                  <a:cs typeface="Georgia"/>
                  <a:sym typeface="Georgia"/>
                </a:defRPr>
              </a:lvl1pPr>
            </a:lstStyle>
            <a:p>
              <a:r>
                <a:t>Structures</a:t>
              </a:r>
            </a:p>
          </p:txBody>
        </p:sp>
        <p:grpSp>
          <p:nvGrpSpPr>
            <p:cNvPr id="1287" name="Google Shape;194;p4"/>
            <p:cNvGrpSpPr/>
            <p:nvPr/>
          </p:nvGrpSpPr>
          <p:grpSpPr>
            <a:xfrm>
              <a:off x="1022522" y="0"/>
              <a:ext cx="528004" cy="528003"/>
              <a:chOff x="0" y="0"/>
              <a:chExt cx="528002" cy="528002"/>
            </a:xfrm>
          </p:grpSpPr>
          <p:sp>
            <p:nvSpPr>
              <p:cNvPr id="1285" name="Circle"/>
              <p:cNvSpPr/>
              <p:nvPr/>
            </p:nvSpPr>
            <p:spPr>
              <a:xfrm>
                <a:off x="0" y="0"/>
                <a:ext cx="528002" cy="528002"/>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286" name="2"/>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2</a:t>
                </a:r>
              </a:p>
            </p:txBody>
          </p:sp>
        </p:grpSp>
      </p:grpSp>
      <p:grpSp>
        <p:nvGrpSpPr>
          <p:cNvPr id="1293" name="Group 43"/>
          <p:cNvGrpSpPr/>
          <p:nvPr/>
        </p:nvGrpSpPr>
        <p:grpSpPr>
          <a:xfrm>
            <a:off x="4833522" y="2203277"/>
            <a:ext cx="2573051" cy="1056779"/>
            <a:chOff x="0" y="-2"/>
            <a:chExt cx="2573049" cy="1056779"/>
          </a:xfrm>
        </p:grpSpPr>
        <p:sp>
          <p:nvSpPr>
            <p:cNvPr id="1289" name="TextBox 44"/>
            <p:cNvSpPr txBox="1"/>
            <p:nvPr/>
          </p:nvSpPr>
          <p:spPr>
            <a:xfrm>
              <a:off x="0" y="622438"/>
              <a:ext cx="2573049" cy="434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sz="2400">
                  <a:latin typeface="Georgia"/>
                  <a:ea typeface="Georgia"/>
                  <a:cs typeface="Georgia"/>
                  <a:sym typeface="Georgia"/>
                </a:defRPr>
              </a:lvl1pPr>
            </a:lstStyle>
            <a:p>
              <a:r>
                <a:t>Ways of thinking</a:t>
              </a:r>
            </a:p>
          </p:txBody>
        </p:sp>
        <p:grpSp>
          <p:nvGrpSpPr>
            <p:cNvPr id="1292" name="Google Shape;194;p4"/>
            <p:cNvGrpSpPr/>
            <p:nvPr/>
          </p:nvGrpSpPr>
          <p:grpSpPr>
            <a:xfrm>
              <a:off x="1022522" y="-2"/>
              <a:ext cx="528004" cy="528006"/>
              <a:chOff x="0" y="-1"/>
              <a:chExt cx="528002" cy="528004"/>
            </a:xfrm>
          </p:grpSpPr>
          <p:sp>
            <p:nvSpPr>
              <p:cNvPr id="1290" name="Circle"/>
              <p:cNvSpPr/>
              <p:nvPr/>
            </p:nvSpPr>
            <p:spPr>
              <a:xfrm>
                <a:off x="0" y="-1"/>
                <a:ext cx="528002" cy="528004"/>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291" name="3"/>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3</a:t>
                </a:r>
              </a:p>
            </p:txBody>
          </p:sp>
        </p:grpSp>
      </p:grpSp>
      <p:sp>
        <p:nvSpPr>
          <p:cNvPr id="1294" name="Straight Arrow Connector 46"/>
          <p:cNvSpPr/>
          <p:nvPr/>
        </p:nvSpPr>
        <p:spPr>
          <a:xfrm flipV="1">
            <a:off x="3875263" y="2203281"/>
            <a:ext cx="2" cy="3881431"/>
          </a:xfrm>
          <a:prstGeom prst="line">
            <a:avLst/>
          </a:prstGeom>
          <a:ln w="6350">
            <a:solidFill>
              <a:srgbClr val="000000"/>
            </a:solidFill>
            <a:headEnd type="triangle"/>
            <a:tailEnd type="triangle"/>
          </a:ln>
        </p:spPr>
        <p:txBody>
          <a:bodyPr lIns="45718" tIns="45718" rIns="45718" bIns="45718"/>
          <a:lstStyle/>
          <a:p>
            <a:endParaRPr/>
          </a:p>
        </p:txBody>
      </p:sp>
      <p:sp>
        <p:nvSpPr>
          <p:cNvPr id="1295" name="TextBox 47"/>
          <p:cNvSpPr txBox="1"/>
          <p:nvPr/>
        </p:nvSpPr>
        <p:spPr>
          <a:xfrm rot="16200000">
            <a:off x="1948111" y="3871854"/>
            <a:ext cx="2662152" cy="472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331">
              <a:defRPr sz="2100">
                <a:latin typeface="Arial Black"/>
                <a:ea typeface="Arial Black"/>
                <a:cs typeface="Arial Black"/>
                <a:sym typeface="Arial Black"/>
              </a:defRPr>
            </a:lvl1pPr>
          </a:lstStyle>
          <a:p>
            <a:r>
              <a:t>IMPACT SCOPE</a:t>
            </a:r>
          </a:p>
        </p:txBody>
      </p:sp>
      <p:sp>
        <p:nvSpPr>
          <p:cNvPr id="1296" name="Rectangle 4"/>
          <p:cNvSpPr txBox="1"/>
          <p:nvPr/>
        </p:nvSpPr>
        <p:spPr>
          <a:xfrm>
            <a:off x="-1097543" y="550493"/>
            <a:ext cx="14522728" cy="1938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377">
              <a:defRPr sz="18500">
                <a:latin typeface="Arial Black"/>
                <a:ea typeface="Arial Black"/>
                <a:cs typeface="Arial Black"/>
                <a:sym typeface="Arial Black"/>
              </a:defRPr>
            </a:lvl1pPr>
          </a:lstStyle>
          <a:p>
            <a:endParaRPr sz="1200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Rectangle 5"/>
          <p:cNvSpPr/>
          <p:nvPr/>
        </p:nvSpPr>
        <p:spPr>
          <a:xfrm rot="120000">
            <a:off x="3990652" y="3734075"/>
            <a:ext cx="4037027" cy="1132114"/>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48" name="Rectangle 4"/>
          <p:cNvSpPr/>
          <p:nvPr/>
        </p:nvSpPr>
        <p:spPr>
          <a:xfrm rot="21480000">
            <a:off x="3467339" y="2857288"/>
            <a:ext cx="5246186" cy="113211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49" name="Rectangle 1"/>
          <p:cNvSpPr/>
          <p:nvPr/>
        </p:nvSpPr>
        <p:spPr>
          <a:xfrm rot="120000">
            <a:off x="3568327" y="1974133"/>
            <a:ext cx="5050190" cy="113211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50" name="Google Shape;314;p12"/>
          <p:cNvSpPr txBox="1">
            <a:spLocks noGrp="1"/>
          </p:cNvSpPr>
          <p:nvPr>
            <p:ph type="title"/>
          </p:nvPr>
        </p:nvSpPr>
        <p:spPr>
          <a:xfrm>
            <a:off x="719667" y="1951671"/>
            <a:ext cx="10752667" cy="2954658"/>
          </a:xfrm>
          <a:prstGeom prst="rect">
            <a:avLst/>
          </a:prstGeom>
        </p:spPr>
        <p:txBody>
          <a:bodyPr anchor="ctr"/>
          <a:lstStyle/>
          <a:p>
            <a:pPr defTabSz="518147">
              <a:defRPr sz="5400"/>
            </a:pPr>
            <a:r>
              <a:t>The Future.</a:t>
            </a:r>
            <a:br>
              <a:rPr/>
            </a:br>
            <a:r>
              <a:t>What comes </a:t>
            </a:r>
            <a:br>
              <a:rPr/>
            </a:br>
            <a:r>
              <a:t>to mind?</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Title 5"/>
          <p:cNvSpPr txBox="1">
            <a:spLocks noGrp="1"/>
          </p:cNvSpPr>
          <p:nvPr>
            <p:ph type="title"/>
          </p:nvPr>
        </p:nvSpPr>
        <p:spPr>
          <a:xfrm>
            <a:off x="623392" y="1856175"/>
            <a:ext cx="10945216" cy="1078366"/>
          </a:xfrm>
          <a:prstGeom prst="rect">
            <a:avLst/>
          </a:prstGeom>
        </p:spPr>
        <p:txBody>
          <a:bodyPr>
            <a:noAutofit/>
          </a:bodyPr>
          <a:lstStyle>
            <a:lvl1pPr algn="ctr"/>
          </a:lstStyle>
          <a:p>
            <a:r>
              <a:rPr lang="en-US" sz="18500"/>
              <a:t>VISION</a:t>
            </a:r>
            <a:endParaRPr sz="18500"/>
          </a:p>
        </p:txBody>
      </p:sp>
      <p:grpSp>
        <p:nvGrpSpPr>
          <p:cNvPr id="1308" name="Group 3"/>
          <p:cNvGrpSpPr/>
          <p:nvPr/>
        </p:nvGrpSpPr>
        <p:grpSpPr>
          <a:xfrm>
            <a:off x="1854204" y="2425690"/>
            <a:ext cx="8483595" cy="8483595"/>
            <a:chOff x="-1" y="-1"/>
            <a:chExt cx="8483593" cy="8483593"/>
          </a:xfrm>
        </p:grpSpPr>
        <p:sp>
          <p:nvSpPr>
            <p:cNvPr id="1301" name="Oval 31"/>
            <p:cNvSpPr/>
            <p:nvPr/>
          </p:nvSpPr>
          <p:spPr>
            <a:xfrm>
              <a:off x="196793" y="196793"/>
              <a:ext cx="8090003" cy="8090003"/>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302" name="Oval 32"/>
            <p:cNvSpPr/>
            <p:nvPr/>
          </p:nvSpPr>
          <p:spPr>
            <a:xfrm>
              <a:off x="1197935" y="1197935"/>
              <a:ext cx="6087719" cy="6087719"/>
            </a:xfrm>
            <a:prstGeom prst="ellipse">
              <a:avLst/>
            </a:prstGeom>
            <a:solidFill>
              <a:srgbClr val="FFFFFF">
                <a:alpha val="50000"/>
              </a:srgbClr>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303" name="Oval 33"/>
            <p:cNvSpPr/>
            <p:nvPr/>
          </p:nvSpPr>
          <p:spPr>
            <a:xfrm>
              <a:off x="2557872" y="2557872"/>
              <a:ext cx="3488573" cy="3488573"/>
            </a:xfrm>
            <a:prstGeom prst="ellipse">
              <a:avLst/>
            </a:prstGeom>
            <a:solidFill>
              <a:srgbClr val="FFFFFF">
                <a:alpha val="90000"/>
              </a:srgbClr>
            </a:solidFill>
            <a:ln w="12700" cap="flat">
              <a:noFill/>
              <a:miter lim="400000"/>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grpSp>
          <p:nvGrpSpPr>
            <p:cNvPr id="1307" name="Group 34"/>
            <p:cNvGrpSpPr/>
            <p:nvPr/>
          </p:nvGrpSpPr>
          <p:grpSpPr>
            <a:xfrm>
              <a:off x="-2" y="-2"/>
              <a:ext cx="8483595" cy="8483595"/>
              <a:chOff x="0" y="0"/>
              <a:chExt cx="8483593" cy="8483593"/>
            </a:xfrm>
          </p:grpSpPr>
          <p:sp>
            <p:nvSpPr>
              <p:cNvPr id="1304" name="Oval 35"/>
              <p:cNvSpPr/>
              <p:nvPr/>
            </p:nvSpPr>
            <p:spPr>
              <a:xfrm>
                <a:off x="-1" y="-1"/>
                <a:ext cx="8483595" cy="8483595"/>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305" name="Oval 36"/>
              <p:cNvSpPr/>
              <p:nvPr/>
            </p:nvSpPr>
            <p:spPr>
              <a:xfrm>
                <a:off x="1399042" y="1399042"/>
                <a:ext cx="5685505" cy="5685505"/>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sp>
            <p:nvSpPr>
              <p:cNvPr id="1306" name="Oval 37"/>
              <p:cNvSpPr/>
              <p:nvPr/>
            </p:nvSpPr>
            <p:spPr>
              <a:xfrm>
                <a:off x="2734558" y="2719646"/>
                <a:ext cx="3150117" cy="3150117"/>
              </a:xfrm>
              <a:prstGeom prst="ellipse">
                <a:avLst/>
              </a:prstGeom>
              <a:noFill/>
              <a:ln w="6350" cap="flat">
                <a:solidFill>
                  <a:srgbClr val="000000"/>
                </a:solidFill>
                <a:prstDash val="solid"/>
                <a:round/>
              </a:ln>
              <a:effectLst/>
            </p:spPr>
            <p:txBody>
              <a:bodyPr wrap="square" lIns="45718" tIns="45718" rIns="45718" bIns="45718" numCol="1" anchor="ctr">
                <a:noAutofit/>
              </a:bodyPr>
              <a:lstStyle/>
              <a:p>
                <a:pPr algn="ctr" defTabSz="914331">
                  <a:defRPr>
                    <a:solidFill>
                      <a:srgbClr val="FFFFFF"/>
                    </a:solidFill>
                    <a:latin typeface="Georgia"/>
                    <a:ea typeface="Georgia"/>
                    <a:cs typeface="Georgia"/>
                    <a:sym typeface="Georgia"/>
                  </a:defRPr>
                </a:pPr>
                <a:endParaRPr/>
              </a:p>
            </p:txBody>
          </p:sp>
        </p:grpSp>
      </p:grpSp>
      <p:grpSp>
        <p:nvGrpSpPr>
          <p:cNvPr id="1313" name="Group 42"/>
          <p:cNvGrpSpPr/>
          <p:nvPr/>
        </p:nvGrpSpPr>
        <p:grpSpPr>
          <a:xfrm>
            <a:off x="3987592" y="5060158"/>
            <a:ext cx="4337545" cy="980580"/>
            <a:chOff x="-1" y="-2"/>
            <a:chExt cx="4337544" cy="980580"/>
          </a:xfrm>
        </p:grpSpPr>
        <p:sp>
          <p:nvSpPr>
            <p:cNvPr id="1309" name="TextBox 43"/>
            <p:cNvSpPr txBox="1"/>
            <p:nvPr/>
          </p:nvSpPr>
          <p:spPr>
            <a:xfrm>
              <a:off x="-1" y="622439"/>
              <a:ext cx="4337544" cy="3581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a:latin typeface="Georgia"/>
                  <a:ea typeface="Georgia"/>
                  <a:cs typeface="Georgia"/>
                  <a:sym typeface="Georgia"/>
                </a:defRPr>
              </a:lvl1pPr>
            </a:lstStyle>
            <a:p>
              <a:r>
                <a:t>Actions, that influence behaviour.</a:t>
              </a:r>
            </a:p>
          </p:txBody>
        </p:sp>
        <p:grpSp>
          <p:nvGrpSpPr>
            <p:cNvPr id="1312" name="Google Shape;194;p4"/>
            <p:cNvGrpSpPr/>
            <p:nvPr/>
          </p:nvGrpSpPr>
          <p:grpSpPr>
            <a:xfrm>
              <a:off x="1868449" y="-2"/>
              <a:ext cx="528005" cy="528005"/>
              <a:chOff x="-1" y="-1"/>
              <a:chExt cx="528004" cy="528004"/>
            </a:xfrm>
          </p:grpSpPr>
          <p:sp>
            <p:nvSpPr>
              <p:cNvPr id="1310" name="Circle"/>
              <p:cNvSpPr/>
              <p:nvPr/>
            </p:nvSpPr>
            <p:spPr>
              <a:xfrm>
                <a:off x="-1" y="-1"/>
                <a:ext cx="528004" cy="528004"/>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311" name="1"/>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1</a:t>
                </a:r>
              </a:p>
            </p:txBody>
          </p:sp>
        </p:grpSp>
      </p:grpSp>
      <p:grpSp>
        <p:nvGrpSpPr>
          <p:cNvPr id="1318" name="Group 6"/>
          <p:cNvGrpSpPr/>
          <p:nvPr/>
        </p:nvGrpSpPr>
        <p:grpSpPr>
          <a:xfrm>
            <a:off x="4833522" y="3631718"/>
            <a:ext cx="2573051" cy="1247281"/>
            <a:chOff x="0" y="-2"/>
            <a:chExt cx="2573049" cy="1247279"/>
          </a:xfrm>
        </p:grpSpPr>
        <p:sp>
          <p:nvSpPr>
            <p:cNvPr id="1314" name="TextBox 46"/>
            <p:cNvSpPr txBox="1"/>
            <p:nvPr/>
          </p:nvSpPr>
          <p:spPr>
            <a:xfrm>
              <a:off x="0" y="622438"/>
              <a:ext cx="2573049" cy="624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a:latin typeface="Georgia"/>
                  <a:ea typeface="Georgia"/>
                  <a:cs typeface="Georgia"/>
                  <a:sym typeface="Georgia"/>
                </a:defRPr>
              </a:lvl1pPr>
            </a:lstStyle>
            <a:p>
              <a:r>
                <a:t>Actions that influence structures. </a:t>
              </a:r>
            </a:p>
          </p:txBody>
        </p:sp>
        <p:grpSp>
          <p:nvGrpSpPr>
            <p:cNvPr id="1317" name="Google Shape;194;p4"/>
            <p:cNvGrpSpPr/>
            <p:nvPr/>
          </p:nvGrpSpPr>
          <p:grpSpPr>
            <a:xfrm>
              <a:off x="1022522" y="-2"/>
              <a:ext cx="528004" cy="528006"/>
              <a:chOff x="0" y="-1"/>
              <a:chExt cx="528002" cy="528004"/>
            </a:xfrm>
          </p:grpSpPr>
          <p:sp>
            <p:nvSpPr>
              <p:cNvPr id="1315" name="Circle"/>
              <p:cNvSpPr/>
              <p:nvPr/>
            </p:nvSpPr>
            <p:spPr>
              <a:xfrm>
                <a:off x="0" y="-1"/>
                <a:ext cx="528002" cy="528004"/>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316" name="2"/>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2</a:t>
                </a:r>
              </a:p>
            </p:txBody>
          </p:sp>
        </p:grpSp>
      </p:grpSp>
      <p:grpSp>
        <p:nvGrpSpPr>
          <p:cNvPr id="1323" name="Group 48"/>
          <p:cNvGrpSpPr/>
          <p:nvPr/>
        </p:nvGrpSpPr>
        <p:grpSpPr>
          <a:xfrm>
            <a:off x="4833522" y="2203277"/>
            <a:ext cx="2573051" cy="1247281"/>
            <a:chOff x="0" y="-2"/>
            <a:chExt cx="2573049" cy="1247279"/>
          </a:xfrm>
        </p:grpSpPr>
        <p:sp>
          <p:nvSpPr>
            <p:cNvPr id="1319" name="TextBox 49"/>
            <p:cNvSpPr txBox="1"/>
            <p:nvPr/>
          </p:nvSpPr>
          <p:spPr>
            <a:xfrm>
              <a:off x="0" y="622438"/>
              <a:ext cx="2573049" cy="624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914331">
                <a:defRPr>
                  <a:latin typeface="Georgia"/>
                  <a:ea typeface="Georgia"/>
                  <a:cs typeface="Georgia"/>
                  <a:sym typeface="Georgia"/>
                </a:defRPr>
              </a:lvl1pPr>
            </a:lstStyle>
            <a:p>
              <a:r>
                <a:t>Actions, that influence people’s thinking.</a:t>
              </a:r>
            </a:p>
          </p:txBody>
        </p:sp>
        <p:grpSp>
          <p:nvGrpSpPr>
            <p:cNvPr id="1322" name="Google Shape;194;p4"/>
            <p:cNvGrpSpPr/>
            <p:nvPr/>
          </p:nvGrpSpPr>
          <p:grpSpPr>
            <a:xfrm>
              <a:off x="1022522" y="-2"/>
              <a:ext cx="528004" cy="528005"/>
              <a:chOff x="0" y="-1"/>
              <a:chExt cx="528002" cy="528004"/>
            </a:xfrm>
          </p:grpSpPr>
          <p:sp>
            <p:nvSpPr>
              <p:cNvPr id="1320" name="Circle"/>
              <p:cNvSpPr/>
              <p:nvPr/>
            </p:nvSpPr>
            <p:spPr>
              <a:xfrm>
                <a:off x="0" y="-1"/>
                <a:ext cx="528002" cy="528004"/>
              </a:xfrm>
              <a:prstGeom prst="ellipse">
                <a:avLst/>
              </a:prstGeom>
              <a:solidFill>
                <a:srgbClr val="FFFFFF"/>
              </a:solidFill>
              <a:ln w="6350" cap="flat">
                <a:solidFill>
                  <a:srgbClr val="000000"/>
                </a:solidFill>
                <a:prstDash val="solid"/>
                <a:round/>
              </a:ln>
              <a:effectLst/>
            </p:spPr>
            <p:txBody>
              <a:bodyPr wrap="square" lIns="45718" tIns="45718" rIns="45718" bIns="45718" numCol="1" anchor="ctr">
                <a:noAutofit/>
              </a:bodyPr>
              <a:lstStyle/>
              <a:p>
                <a:pPr algn="ctr" defTabSz="1219168">
                  <a:defRPr sz="1400">
                    <a:latin typeface="Arial Black"/>
                    <a:ea typeface="Arial Black"/>
                    <a:cs typeface="Arial Black"/>
                    <a:sym typeface="Arial Black"/>
                  </a:defRPr>
                </a:pPr>
                <a:endParaRPr/>
              </a:p>
            </p:txBody>
          </p:sp>
          <p:sp>
            <p:nvSpPr>
              <p:cNvPr id="1321" name="3"/>
              <p:cNvSpPr txBox="1"/>
              <p:nvPr/>
            </p:nvSpPr>
            <p:spPr>
              <a:xfrm>
                <a:off x="141466" y="82416"/>
                <a:ext cx="245071" cy="363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1400">
                    <a:latin typeface="Arial Black"/>
                    <a:ea typeface="Arial Black"/>
                    <a:cs typeface="Arial Black"/>
                    <a:sym typeface="Arial Black"/>
                  </a:defRPr>
                </a:lvl1pPr>
              </a:lstStyle>
              <a:p>
                <a:r>
                  <a:t>3</a:t>
                </a:r>
              </a:p>
            </p:txBody>
          </p:sp>
        </p:grpSp>
      </p:grpSp>
      <p:sp>
        <p:nvSpPr>
          <p:cNvPr id="29" name="Title 5">
            <a:extLst>
              <a:ext uri="{FF2B5EF4-FFF2-40B4-BE49-F238E27FC236}">
                <a16:creationId xmlns:a16="http://schemas.microsoft.com/office/drawing/2014/main" id="{E920091E-8558-4FE3-9E38-2154C1D744D0}"/>
              </a:ext>
            </a:extLst>
          </p:cNvPr>
          <p:cNvSpPr txBox="1">
            <a:spLocks/>
          </p:cNvSpPr>
          <p:nvPr/>
        </p:nvSpPr>
        <p:spPr>
          <a:xfrm>
            <a:off x="775792" y="509058"/>
            <a:ext cx="10945216" cy="1078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marL="0" marR="0" indent="0" algn="ctr"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1pPr>
            <a:lvl2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2pPr>
            <a:lvl3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3pPr>
            <a:lvl4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4pPr>
            <a:lvl5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5pPr>
            <a:lvl6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6pPr>
            <a:lvl7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7pPr>
            <a:lvl8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8pPr>
            <a:lvl9pPr marL="0" marR="0" indent="0" algn="l" defTabSz="609584"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Arial Black"/>
                <a:ea typeface="Arial Black"/>
                <a:cs typeface="Arial Black"/>
                <a:sym typeface="Arial Black"/>
              </a:defRPr>
            </a:lvl9pPr>
          </a:lstStyle>
          <a:p>
            <a:pPr hangingPunct="1"/>
            <a:r>
              <a:rPr lang="en-US"/>
              <a:t>Today’s actions shape the future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CC975CBA-E8C3-4713-BC50-168F2CEBB771}"/>
              </a:ext>
            </a:extLst>
          </p:cNvPr>
          <p:cNvSpPr/>
          <p:nvPr/>
        </p:nvSpPr>
        <p:spPr>
          <a:xfrm rot="60000">
            <a:off x="627885" y="2156967"/>
            <a:ext cx="1265643" cy="420850"/>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31" name="Rectangle 5"/>
          <p:cNvSpPr/>
          <p:nvPr/>
        </p:nvSpPr>
        <p:spPr>
          <a:xfrm rot="60000">
            <a:off x="705157" y="1539509"/>
            <a:ext cx="4671341" cy="41764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30" name="Rectangle 9"/>
          <p:cNvSpPr/>
          <p:nvPr/>
        </p:nvSpPr>
        <p:spPr>
          <a:xfrm rot="21540000">
            <a:off x="569939" y="1846905"/>
            <a:ext cx="4379036" cy="49945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32" name="Google Shape;846;p38"/>
          <p:cNvSpPr txBox="1">
            <a:spLocks noGrp="1"/>
          </p:cNvSpPr>
          <p:nvPr>
            <p:ph type="body" sz="half" idx="1"/>
          </p:nvPr>
        </p:nvSpPr>
        <p:spPr>
          <a:xfrm>
            <a:off x="624414" y="1604434"/>
            <a:ext cx="5040004" cy="5031444"/>
          </a:xfrm>
          <a:prstGeom prst="rect">
            <a:avLst/>
          </a:prstGeom>
        </p:spPr>
        <p:txBody>
          <a:bodyPr>
            <a:normAutofit/>
          </a:bodyPr>
          <a:lstStyle/>
          <a:p>
            <a:pPr marL="0" indent="169329">
              <a:buSzTx/>
              <a:buNone/>
              <a:defRPr>
                <a:latin typeface="Arial Black"/>
                <a:ea typeface="Arial Black"/>
                <a:cs typeface="Arial Black"/>
                <a:sym typeface="Arial Black"/>
              </a:defRPr>
            </a:pPr>
            <a:r>
              <a:rPr lang="en-US"/>
              <a:t>Assignment 5: </a:t>
            </a:r>
            <a:r>
              <a:t>What actions do we need to make your vision happen?</a:t>
            </a:r>
          </a:p>
          <a:p>
            <a:pPr marL="0" indent="169329">
              <a:buSzTx/>
              <a:buNone/>
              <a:defRPr b="1"/>
            </a:pPr>
            <a:endParaRPr/>
          </a:p>
          <a:p>
            <a:pPr marL="0" indent="169329">
              <a:buSzTx/>
              <a:buNone/>
              <a:defRPr>
                <a:latin typeface="Arial Black"/>
                <a:ea typeface="Arial Black"/>
                <a:cs typeface="Arial Black"/>
                <a:sym typeface="Arial Black"/>
              </a:defRPr>
            </a:pPr>
            <a:r>
              <a:t>How?</a:t>
            </a:r>
          </a:p>
          <a:p>
            <a:pPr marL="0" indent="169329">
              <a:buSzTx/>
              <a:buNone/>
              <a:defRPr>
                <a:latin typeface="Arial Black"/>
                <a:ea typeface="Arial Black"/>
                <a:cs typeface="Arial Black"/>
                <a:sym typeface="Arial Black"/>
              </a:defRPr>
            </a:pPr>
            <a:r>
              <a:t>15 min </a:t>
            </a:r>
          </a:p>
          <a:p>
            <a:pPr marL="626518" indent="-457189">
              <a:buSzPts val="1800"/>
              <a:buFontTx/>
              <a:buAutoNum type="arabicPeriod"/>
              <a:defRPr sz="1800"/>
            </a:pPr>
            <a:r>
              <a:t>Now you’ll be the changemakers</a:t>
            </a:r>
          </a:p>
          <a:p>
            <a:pPr marL="626518" indent="-457189">
              <a:buSzPts val="1800"/>
              <a:buFontTx/>
              <a:buAutoNum type="arabicPeriod"/>
              <a:defRPr sz="1800"/>
            </a:pPr>
            <a:r>
              <a:t>Ideate 3 actions towards your preferred future and document them in Miro</a:t>
            </a:r>
          </a:p>
          <a:p>
            <a:pPr marL="1253035" lvl="1" indent="-457189">
              <a:lnSpc>
                <a:spcPct val="90000"/>
              </a:lnSpc>
              <a:spcBef>
                <a:spcPts val="800"/>
              </a:spcBef>
              <a:buSzPts val="1800"/>
              <a:buFontTx/>
              <a:buAutoNum type="arabicPeriod"/>
              <a:defRPr sz="1800"/>
            </a:pPr>
            <a:r>
              <a:t>An action that influence people’s </a:t>
            </a:r>
            <a:r>
              <a:rPr err="1"/>
              <a:t>behaviour</a:t>
            </a:r>
            <a:r>
              <a:t> or practices.</a:t>
            </a:r>
          </a:p>
          <a:p>
            <a:pPr marL="1253035" lvl="1" indent="-457189">
              <a:lnSpc>
                <a:spcPct val="90000"/>
              </a:lnSpc>
              <a:spcBef>
                <a:spcPts val="800"/>
              </a:spcBef>
              <a:buSzPts val="1800"/>
              <a:buFontTx/>
              <a:buAutoNum type="arabicPeriod"/>
              <a:defRPr sz="1800"/>
            </a:pPr>
            <a:r>
              <a:t>An action that influence structures (legislation, taxation etc.). </a:t>
            </a:r>
          </a:p>
          <a:p>
            <a:pPr marL="1253035" lvl="1" indent="-457189">
              <a:lnSpc>
                <a:spcPct val="90000"/>
              </a:lnSpc>
              <a:spcBef>
                <a:spcPts val="800"/>
              </a:spcBef>
              <a:buSzPts val="1800"/>
              <a:buFontTx/>
              <a:buAutoNum type="arabicPeriod"/>
              <a:defRPr sz="1800"/>
            </a:pPr>
            <a:r>
              <a:t>An action that influence people’s thinking.</a:t>
            </a:r>
          </a:p>
        </p:txBody>
      </p:sp>
      <p:sp>
        <p:nvSpPr>
          <p:cNvPr id="9" name="Rectangle 12">
            <a:extLst>
              <a:ext uri="{FF2B5EF4-FFF2-40B4-BE49-F238E27FC236}">
                <a16:creationId xmlns:a16="http://schemas.microsoft.com/office/drawing/2014/main" id="{27FB2173-A245-4F09-BB50-588795F65AFA}"/>
              </a:ext>
            </a:extLst>
          </p:cNvPr>
          <p:cNvSpPr/>
          <p:nvPr/>
        </p:nvSpPr>
        <p:spPr>
          <a:xfrm>
            <a:off x="6470963" y="2297432"/>
            <a:ext cx="2282082" cy="405472"/>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29" name="Rectangle 11"/>
          <p:cNvSpPr/>
          <p:nvPr/>
        </p:nvSpPr>
        <p:spPr>
          <a:xfrm rot="60000">
            <a:off x="6524191" y="1911856"/>
            <a:ext cx="4226868" cy="429485"/>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28" name="Rectangle 12"/>
          <p:cNvSpPr/>
          <p:nvPr/>
        </p:nvSpPr>
        <p:spPr>
          <a:xfrm>
            <a:off x="6470963" y="1521207"/>
            <a:ext cx="4532317" cy="481511"/>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33" name="Google Shape;845;p38"/>
          <p:cNvSpPr txBox="1">
            <a:spLocks noGrp="1"/>
          </p:cNvSpPr>
          <p:nvPr>
            <p:ph type="title"/>
          </p:nvPr>
        </p:nvSpPr>
        <p:spPr>
          <a:xfrm>
            <a:off x="623393" y="356658"/>
            <a:ext cx="10945216" cy="1078366"/>
          </a:xfrm>
          <a:prstGeom prst="rect">
            <a:avLst/>
          </a:prstGeom>
        </p:spPr>
        <p:txBody>
          <a:bodyPr/>
          <a:lstStyle/>
          <a:p>
            <a:r>
              <a:t>Towards a preferred future</a:t>
            </a:r>
          </a:p>
        </p:txBody>
      </p:sp>
      <p:sp>
        <p:nvSpPr>
          <p:cNvPr id="1337" name="Google Shape;846;p38"/>
          <p:cNvSpPr txBox="1"/>
          <p:nvPr/>
        </p:nvSpPr>
        <p:spPr>
          <a:xfrm>
            <a:off x="6501709" y="1604433"/>
            <a:ext cx="49886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69329" defTabSz="609584">
              <a:spcBef>
                <a:spcPts val="400"/>
              </a:spcBef>
              <a:defRPr sz="2100">
                <a:latin typeface="Arial Black"/>
                <a:ea typeface="Arial Black"/>
                <a:cs typeface="Arial Black"/>
                <a:sym typeface="Arial Black"/>
              </a:defRPr>
            </a:pPr>
            <a:r>
              <a:rPr lang="en-US" err="1"/>
              <a:t>Assigment</a:t>
            </a:r>
            <a:r>
              <a:rPr lang="en-US"/>
              <a:t> 6: </a:t>
            </a:r>
            <a:r>
              <a:t>What would the journey towards your chosen vision be like? </a:t>
            </a:r>
            <a:endParaRPr sz="1600"/>
          </a:p>
          <a:p>
            <a:pPr indent="169329" defTabSz="609584">
              <a:spcBef>
                <a:spcPts val="400"/>
              </a:spcBef>
              <a:defRPr sz="2100">
                <a:latin typeface="Arial Black"/>
                <a:ea typeface="Arial Black"/>
                <a:cs typeface="Arial Black"/>
                <a:sym typeface="Arial Black"/>
              </a:defRPr>
            </a:pPr>
            <a:endParaRPr sz="1600"/>
          </a:p>
          <a:p>
            <a:pPr indent="169329" defTabSz="609584">
              <a:spcBef>
                <a:spcPts val="400"/>
              </a:spcBef>
              <a:defRPr sz="2100">
                <a:latin typeface="Arial Black"/>
                <a:ea typeface="Arial Black"/>
                <a:cs typeface="Arial Black"/>
                <a:sym typeface="Arial Black"/>
              </a:defRPr>
            </a:pPr>
            <a:r>
              <a:t>How?</a:t>
            </a:r>
            <a:endParaRPr sz="1600"/>
          </a:p>
          <a:p>
            <a:pPr indent="169329" defTabSz="609584">
              <a:spcBef>
                <a:spcPts val="400"/>
              </a:spcBef>
              <a:defRPr sz="2100">
                <a:latin typeface="Arial Black"/>
                <a:ea typeface="Arial Black"/>
                <a:cs typeface="Arial Black"/>
                <a:sym typeface="Arial Black"/>
              </a:defRPr>
            </a:pPr>
            <a:r>
              <a:t>10 min </a:t>
            </a:r>
            <a:endParaRPr sz="1600"/>
          </a:p>
          <a:p>
            <a:pPr marL="626518" indent="-457189" defTabSz="609584">
              <a:spcBef>
                <a:spcPts val="400"/>
              </a:spcBef>
              <a:buClr>
                <a:srgbClr val="000000"/>
              </a:buClr>
              <a:buSzPts val="1800"/>
              <a:buAutoNum type="arabicPeriod"/>
              <a:defRPr>
                <a:latin typeface="Georgia"/>
                <a:ea typeface="Georgia"/>
                <a:cs typeface="Georgia"/>
                <a:sym typeface="Georgia"/>
              </a:defRPr>
            </a:pPr>
            <a:r>
              <a:t>You will spend a moment working in the editorial team of </a:t>
            </a:r>
            <a:r>
              <a:rPr i="1"/>
              <a:t>Future News</a:t>
            </a:r>
            <a:r>
              <a:t>. Create the front page in 2048.</a:t>
            </a:r>
            <a:endParaRPr sz="1600"/>
          </a:p>
          <a:p>
            <a:pPr marL="626518" indent="-457189" defTabSz="609584">
              <a:spcBef>
                <a:spcPts val="400"/>
              </a:spcBef>
              <a:buClr>
                <a:srgbClr val="000000"/>
              </a:buClr>
              <a:buSzPts val="1800"/>
              <a:buAutoNum type="arabicPeriod"/>
              <a:defRPr>
                <a:latin typeface="Georgia"/>
                <a:ea typeface="Georgia"/>
                <a:cs typeface="Georgia"/>
                <a:sym typeface="Georgia"/>
              </a:defRPr>
            </a:pPr>
            <a:r>
              <a:t>Create a headline that describes the world on the path towards your vision. If you have time, you can add other news as well.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Google Shape;192;p4"/>
          <p:cNvSpPr txBox="1">
            <a:spLocks noGrp="1"/>
          </p:cNvSpPr>
          <p:nvPr>
            <p:ph type="title"/>
          </p:nvPr>
        </p:nvSpPr>
        <p:spPr>
          <a:xfrm>
            <a:off x="623392" y="356658"/>
            <a:ext cx="10945216" cy="1078366"/>
          </a:xfrm>
          <a:prstGeom prst="rect">
            <a:avLst/>
          </a:prstGeom>
        </p:spPr>
        <p:txBody>
          <a:bodyPr/>
          <a:lstStyle/>
          <a:p>
            <a:r>
              <a:t>Recap: what did we just do?</a:t>
            </a:r>
          </a:p>
        </p:txBody>
      </p:sp>
      <p:sp>
        <p:nvSpPr>
          <p:cNvPr id="1340" name="Google Shape;193;p4"/>
          <p:cNvSpPr txBox="1"/>
          <p:nvPr/>
        </p:nvSpPr>
        <p:spPr>
          <a:xfrm>
            <a:off x="2056148" y="2543286"/>
            <a:ext cx="7467601"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609584">
              <a:lnSpc>
                <a:spcPct val="90000"/>
              </a:lnSpc>
              <a:defRPr sz="2400">
                <a:latin typeface="Georgia"/>
                <a:ea typeface="Georgia"/>
                <a:cs typeface="Georgia"/>
                <a:sym typeface="Georgia"/>
              </a:defRPr>
            </a:pPr>
            <a:r>
              <a:t>We</a:t>
            </a:r>
            <a:r>
              <a:rPr b="1"/>
              <a:t> challenged</a:t>
            </a:r>
            <a:r>
              <a:t> assumptions about the future.</a:t>
            </a:r>
          </a:p>
        </p:txBody>
      </p:sp>
      <p:grpSp>
        <p:nvGrpSpPr>
          <p:cNvPr id="1343" name="Google Shape;194;p4"/>
          <p:cNvGrpSpPr/>
          <p:nvPr/>
        </p:nvGrpSpPr>
        <p:grpSpPr>
          <a:xfrm>
            <a:off x="719397" y="2229483"/>
            <a:ext cx="960007" cy="960007"/>
            <a:chOff x="-2" y="-2"/>
            <a:chExt cx="960005" cy="960005"/>
          </a:xfrm>
        </p:grpSpPr>
        <p:sp>
          <p:nvSpPr>
            <p:cNvPr id="1341"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342" name="1"/>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1</a:t>
              </a:r>
            </a:p>
          </p:txBody>
        </p:sp>
      </p:grpSp>
      <p:sp>
        <p:nvSpPr>
          <p:cNvPr id="1344" name="Google Shape;195;p4"/>
          <p:cNvSpPr txBox="1"/>
          <p:nvPr/>
        </p:nvSpPr>
        <p:spPr>
          <a:xfrm>
            <a:off x="2055516" y="3659609"/>
            <a:ext cx="7468235"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219168">
              <a:lnSpc>
                <a:spcPct val="90000"/>
              </a:lnSpc>
              <a:defRPr sz="2400">
                <a:latin typeface="Georgia"/>
                <a:ea typeface="Georgia"/>
                <a:cs typeface="Georgia"/>
                <a:sym typeface="Georgia"/>
              </a:defRPr>
            </a:pPr>
            <a:r>
              <a:t>We</a:t>
            </a:r>
            <a:r>
              <a:rPr b="1"/>
              <a:t> imagined</a:t>
            </a:r>
            <a:r>
              <a:t> preferred futures.</a:t>
            </a:r>
          </a:p>
        </p:txBody>
      </p:sp>
      <p:grpSp>
        <p:nvGrpSpPr>
          <p:cNvPr id="1347" name="Google Shape;194;p4"/>
          <p:cNvGrpSpPr/>
          <p:nvPr/>
        </p:nvGrpSpPr>
        <p:grpSpPr>
          <a:xfrm>
            <a:off x="719397" y="3345806"/>
            <a:ext cx="960007" cy="960007"/>
            <a:chOff x="-2" y="-2"/>
            <a:chExt cx="960005" cy="960005"/>
          </a:xfrm>
        </p:grpSpPr>
        <p:sp>
          <p:nvSpPr>
            <p:cNvPr id="1345"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346" name="2"/>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2</a:t>
              </a:r>
            </a:p>
          </p:txBody>
        </p:sp>
      </p:grpSp>
      <p:sp>
        <p:nvSpPr>
          <p:cNvPr id="1348" name="Google Shape;197;p4"/>
          <p:cNvSpPr txBox="1"/>
          <p:nvPr/>
        </p:nvSpPr>
        <p:spPr>
          <a:xfrm>
            <a:off x="2055516" y="4767872"/>
            <a:ext cx="7468235"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219168">
              <a:lnSpc>
                <a:spcPct val="90000"/>
              </a:lnSpc>
              <a:defRPr sz="2400">
                <a:latin typeface="Georgia"/>
                <a:ea typeface="Georgia"/>
                <a:cs typeface="Georgia"/>
                <a:sym typeface="Georgia"/>
              </a:defRPr>
            </a:pPr>
            <a:r>
              <a:t>We </a:t>
            </a:r>
            <a:r>
              <a:rPr b="1"/>
              <a:t>ideated</a:t>
            </a:r>
            <a:r>
              <a:t> actions to shape the future.</a:t>
            </a:r>
          </a:p>
        </p:txBody>
      </p:sp>
      <p:grpSp>
        <p:nvGrpSpPr>
          <p:cNvPr id="1351" name="Google Shape;194;p4"/>
          <p:cNvGrpSpPr/>
          <p:nvPr/>
        </p:nvGrpSpPr>
        <p:grpSpPr>
          <a:xfrm>
            <a:off x="719397" y="4462131"/>
            <a:ext cx="960007" cy="960007"/>
            <a:chOff x="-2" y="-2"/>
            <a:chExt cx="960005" cy="960005"/>
          </a:xfrm>
        </p:grpSpPr>
        <p:sp>
          <p:nvSpPr>
            <p:cNvPr id="1349"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1350" name="3"/>
            <p:cNvSpPr txBox="1"/>
            <p:nvPr/>
          </p:nvSpPr>
          <p:spPr>
            <a:xfrm>
              <a:off x="201555" y="184117"/>
              <a:ext cx="556892" cy="591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3</a:t>
              </a:r>
            </a:p>
          </p:txBody>
        </p:sp>
      </p:grpSp>
      <p:pic>
        <p:nvPicPr>
          <p:cNvPr id="1352" name="Picture 13" descr="Picture 13"/>
          <p:cNvPicPr>
            <a:picLocks noChangeAspect="1"/>
          </p:cNvPicPr>
          <p:nvPr/>
        </p:nvPicPr>
        <p:blipFill>
          <a:blip r:embed="rId3"/>
          <a:stretch>
            <a:fillRect/>
          </a:stretch>
        </p:blipFill>
        <p:spPr>
          <a:xfrm rot="21070785" flipH="1">
            <a:off x="9589871" y="1900415"/>
            <a:ext cx="3174625" cy="2309649"/>
          </a:xfrm>
          <a:prstGeom prst="rect">
            <a:avLst/>
          </a:prstGeom>
          <a:ln w="12700">
            <a:miter lim="400000"/>
          </a:ln>
        </p:spPr>
      </p:pic>
      <p:pic>
        <p:nvPicPr>
          <p:cNvPr id="1353" name="Kuva 3" descr="Kuva 3"/>
          <p:cNvPicPr>
            <a:picLocks noChangeAspect="1"/>
          </p:cNvPicPr>
          <p:nvPr/>
        </p:nvPicPr>
        <p:blipFill>
          <a:blip r:embed="rId4"/>
          <a:stretch>
            <a:fillRect/>
          </a:stretch>
        </p:blipFill>
        <p:spPr>
          <a:xfrm>
            <a:off x="9133026" y="2801522"/>
            <a:ext cx="3789775" cy="4060475"/>
          </a:xfrm>
          <a:prstGeom prst="rect">
            <a:avLst/>
          </a:prstGeom>
          <a:ln w="12700">
            <a:miter lim="400000"/>
          </a:ln>
        </p:spPr>
      </p:pic>
      <p:pic>
        <p:nvPicPr>
          <p:cNvPr id="1354" name="Kuva 2" descr="Kuva 2"/>
          <p:cNvPicPr>
            <a:picLocks noChangeAspect="1"/>
          </p:cNvPicPr>
          <p:nvPr/>
        </p:nvPicPr>
        <p:blipFill>
          <a:blip r:embed="rId5"/>
          <a:stretch>
            <a:fillRect/>
          </a:stretch>
        </p:blipFill>
        <p:spPr>
          <a:xfrm>
            <a:off x="7421981" y="5263367"/>
            <a:ext cx="3422089" cy="226542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Rectangle 27"/>
          <p:cNvSpPr/>
          <p:nvPr/>
        </p:nvSpPr>
        <p:spPr>
          <a:xfrm rot="21540000" flipH="1">
            <a:off x="4428946" y="5512334"/>
            <a:ext cx="3304769" cy="731847"/>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59" name="Rectangle 26"/>
          <p:cNvSpPr/>
          <p:nvPr/>
        </p:nvSpPr>
        <p:spPr>
          <a:xfrm rot="21540000">
            <a:off x="10029018" y="2957087"/>
            <a:ext cx="1818627" cy="989967"/>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60" name="Rectangle 25"/>
          <p:cNvSpPr/>
          <p:nvPr/>
        </p:nvSpPr>
        <p:spPr>
          <a:xfrm rot="21540000">
            <a:off x="529150" y="2966272"/>
            <a:ext cx="1756667" cy="975630"/>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61" name="Rectangle 24"/>
          <p:cNvSpPr/>
          <p:nvPr/>
        </p:nvSpPr>
        <p:spPr>
          <a:xfrm rot="60000">
            <a:off x="4621812" y="608734"/>
            <a:ext cx="2948370" cy="731847"/>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62" name="Google Shape;269;p9"/>
          <p:cNvSpPr txBox="1"/>
          <p:nvPr/>
        </p:nvSpPr>
        <p:spPr>
          <a:xfrm>
            <a:off x="191999" y="6458941"/>
            <a:ext cx="2549826"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219168">
              <a:defRPr sz="1300">
                <a:latin typeface="Georgia"/>
                <a:ea typeface="Georgia"/>
                <a:cs typeface="Georgia"/>
                <a:sym typeface="Georgia"/>
              </a:defRPr>
            </a:lvl1pPr>
          </a:lstStyle>
          <a:p>
            <a:r>
              <a:t>Soveltaen: Fred Polak</a:t>
            </a:r>
          </a:p>
        </p:txBody>
      </p:sp>
      <p:grpSp>
        <p:nvGrpSpPr>
          <p:cNvPr id="1365" name="Group 6"/>
          <p:cNvGrpSpPr/>
          <p:nvPr/>
        </p:nvGrpSpPr>
        <p:grpSpPr>
          <a:xfrm>
            <a:off x="4542011" y="687399"/>
            <a:ext cx="3107977" cy="5569089"/>
            <a:chOff x="-1" y="0"/>
            <a:chExt cx="3107975" cy="5569089"/>
          </a:xfrm>
        </p:grpSpPr>
        <p:sp>
          <p:nvSpPr>
            <p:cNvPr id="1363" name="Google Shape;260;p9"/>
            <p:cNvSpPr txBox="1"/>
            <p:nvPr/>
          </p:nvSpPr>
          <p:spPr>
            <a:xfrm>
              <a:off x="71744" y="0"/>
              <a:ext cx="2935146" cy="660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219168">
                <a:defRPr>
                  <a:latin typeface="Arial Black"/>
                  <a:ea typeface="Arial Black"/>
                  <a:cs typeface="Arial Black"/>
                  <a:sym typeface="Arial Black"/>
                </a:defRPr>
              </a:lvl1pPr>
            </a:lstStyle>
            <a:p>
              <a:r>
                <a:t>The world is getting better.</a:t>
              </a:r>
            </a:p>
          </p:txBody>
        </p:sp>
        <p:sp>
          <p:nvSpPr>
            <p:cNvPr id="1364" name="Google Shape;261;p9"/>
            <p:cNvSpPr txBox="1"/>
            <p:nvPr/>
          </p:nvSpPr>
          <p:spPr>
            <a:xfrm>
              <a:off x="-1" y="4908688"/>
              <a:ext cx="3107975" cy="660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219168">
                <a:defRPr>
                  <a:latin typeface="Arial Black"/>
                  <a:ea typeface="Arial Black"/>
                  <a:cs typeface="Arial Black"/>
                  <a:sym typeface="Arial Black"/>
                </a:defRPr>
              </a:lvl1pPr>
            </a:lstStyle>
            <a:p>
              <a:r>
                <a:t>The world is getting worse.</a:t>
              </a:r>
            </a:p>
          </p:txBody>
        </p:sp>
      </p:grpSp>
      <p:grpSp>
        <p:nvGrpSpPr>
          <p:cNvPr id="1368" name="Group 5"/>
          <p:cNvGrpSpPr/>
          <p:nvPr/>
        </p:nvGrpSpPr>
        <p:grpSpPr>
          <a:xfrm>
            <a:off x="537799" y="3044038"/>
            <a:ext cx="11087063" cy="990602"/>
            <a:chOff x="0" y="0"/>
            <a:chExt cx="11087063" cy="990601"/>
          </a:xfrm>
        </p:grpSpPr>
        <p:sp>
          <p:nvSpPr>
            <p:cNvPr id="1366" name="Google Shape;263;p9"/>
            <p:cNvSpPr txBox="1"/>
            <p:nvPr/>
          </p:nvSpPr>
          <p:spPr>
            <a:xfrm>
              <a:off x="9688047" y="0"/>
              <a:ext cx="1399016"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219168">
                <a:defRPr>
                  <a:latin typeface="Arial Black"/>
                  <a:ea typeface="Arial Black"/>
                  <a:cs typeface="Arial Black"/>
                  <a:sym typeface="Arial Black"/>
                </a:defRPr>
              </a:lvl1pPr>
            </a:lstStyle>
            <a:p>
              <a:r>
                <a:t>I can influence things.</a:t>
              </a:r>
            </a:p>
          </p:txBody>
        </p:sp>
        <p:sp>
          <p:nvSpPr>
            <p:cNvPr id="1367" name="Google Shape;264;p9"/>
            <p:cNvSpPr txBox="1"/>
            <p:nvPr/>
          </p:nvSpPr>
          <p:spPr>
            <a:xfrm>
              <a:off x="0" y="0"/>
              <a:ext cx="1636886"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219168">
                <a:defRPr>
                  <a:latin typeface="Arial Black"/>
                  <a:ea typeface="Arial Black"/>
                  <a:cs typeface="Arial Black"/>
                  <a:sym typeface="Arial Black"/>
                </a:defRPr>
              </a:lvl1pPr>
            </a:lstStyle>
            <a:p>
              <a:r>
                <a:t>I can’t influence things.</a:t>
              </a:r>
            </a:p>
          </p:txBody>
        </p:sp>
      </p:grpSp>
      <p:grpSp>
        <p:nvGrpSpPr>
          <p:cNvPr id="1371" name="Group 3"/>
          <p:cNvGrpSpPr/>
          <p:nvPr/>
        </p:nvGrpSpPr>
        <p:grpSpPr>
          <a:xfrm>
            <a:off x="3283652" y="1552221"/>
            <a:ext cx="5624691" cy="3753556"/>
            <a:chOff x="-1" y="-1"/>
            <a:chExt cx="5624690" cy="3753554"/>
          </a:xfrm>
        </p:grpSpPr>
        <p:sp>
          <p:nvSpPr>
            <p:cNvPr id="1369" name="Google Shape;259;p9"/>
            <p:cNvSpPr/>
            <p:nvPr/>
          </p:nvSpPr>
          <p:spPr>
            <a:xfrm flipV="1">
              <a:off x="2813614" y="-2"/>
              <a:ext cx="2" cy="3753557"/>
            </a:xfrm>
            <a:prstGeom prst="line">
              <a:avLst/>
            </a:prstGeom>
            <a:noFill/>
            <a:ln w="6350" cap="flat">
              <a:solidFill>
                <a:srgbClr val="000000"/>
              </a:solidFill>
              <a:prstDash val="solid"/>
              <a:round/>
              <a:headEnd type="triangle" w="med" len="med"/>
              <a:tailEnd type="triangle" w="med" len="med"/>
            </a:ln>
            <a:effectLst/>
          </p:spPr>
          <p:txBody>
            <a:bodyPr wrap="square" lIns="45718" tIns="45718" rIns="45718" bIns="45718" numCol="1" anchor="t">
              <a:noAutofit/>
            </a:bodyPr>
            <a:lstStyle/>
            <a:p>
              <a:endParaRPr/>
            </a:p>
          </p:txBody>
        </p:sp>
        <p:sp>
          <p:nvSpPr>
            <p:cNvPr id="1370" name="Google Shape;259;p9"/>
            <p:cNvSpPr/>
            <p:nvPr/>
          </p:nvSpPr>
          <p:spPr>
            <a:xfrm flipH="1" flipV="1">
              <a:off x="-2" y="1876778"/>
              <a:ext cx="5624692" cy="2"/>
            </a:xfrm>
            <a:prstGeom prst="line">
              <a:avLst/>
            </a:prstGeom>
            <a:noFill/>
            <a:ln w="6350" cap="flat">
              <a:solidFill>
                <a:srgbClr val="000000"/>
              </a:solidFill>
              <a:prstDash val="solid"/>
              <a:round/>
              <a:headEnd type="triangle" w="med" len="med"/>
              <a:tailEnd type="triangle" w="med" len="med"/>
            </a:ln>
            <a:effectLst/>
          </p:spPr>
          <p:txBody>
            <a:bodyPr wrap="square" lIns="45718" tIns="45718" rIns="45718" bIns="45718" numCol="1" anchor="t">
              <a:noAutofit/>
            </a:bodyPr>
            <a:lstStyle/>
            <a:p>
              <a:endParaRPr/>
            </a:p>
          </p:txBody>
        </p:sp>
      </p:grpSp>
      <p:pic>
        <p:nvPicPr>
          <p:cNvPr id="1372" name="Picture 22" descr="Picture 22"/>
          <p:cNvPicPr>
            <a:picLocks noChangeAspect="1"/>
          </p:cNvPicPr>
          <p:nvPr/>
        </p:nvPicPr>
        <p:blipFill>
          <a:blip r:embed="rId3"/>
          <a:stretch>
            <a:fillRect/>
          </a:stretch>
        </p:blipFill>
        <p:spPr>
          <a:xfrm rot="3121328">
            <a:off x="8048613" y="4417740"/>
            <a:ext cx="5646490" cy="4428617"/>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 name="Google Shape;296;p10"/>
          <p:cNvSpPr txBox="1"/>
          <p:nvPr/>
        </p:nvSpPr>
        <p:spPr>
          <a:xfrm>
            <a:off x="1160880" y="2680968"/>
            <a:ext cx="3456978" cy="1496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219168">
              <a:lnSpc>
                <a:spcPct val="90000"/>
              </a:lnSpc>
              <a:defRPr sz="4400">
                <a:latin typeface="Arial Black"/>
                <a:ea typeface="Arial Black"/>
                <a:cs typeface="Arial Black"/>
                <a:sym typeface="Arial Black"/>
              </a:defRPr>
            </a:lvl1pPr>
          </a:lstStyle>
          <a:p>
            <a:r>
              <a:t>Shaping the future</a:t>
            </a:r>
          </a:p>
        </p:txBody>
      </p:sp>
      <p:sp>
        <p:nvSpPr>
          <p:cNvPr id="1377" name="Google Shape;297;p10"/>
          <p:cNvSpPr/>
          <p:nvPr/>
        </p:nvSpPr>
        <p:spPr>
          <a:xfrm>
            <a:off x="5877314" y="1028734"/>
            <a:ext cx="437374" cy="48005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561"/>
                  <a:pt x="10800" y="19278"/>
                </a:cubicBezTo>
                <a:lnTo>
                  <a:pt x="10800" y="13122"/>
                </a:lnTo>
                <a:cubicBezTo>
                  <a:pt x="10800" y="11839"/>
                  <a:pt x="5965" y="10800"/>
                  <a:pt x="0" y="10800"/>
                </a:cubicBezTo>
                <a:cubicBezTo>
                  <a:pt x="5965" y="10800"/>
                  <a:pt x="10800" y="9761"/>
                  <a:pt x="10800" y="8478"/>
                </a:cubicBezTo>
                <a:lnTo>
                  <a:pt x="10800" y="2322"/>
                </a:lnTo>
                <a:cubicBezTo>
                  <a:pt x="10800" y="1039"/>
                  <a:pt x="15635" y="0"/>
                  <a:pt x="21600" y="0"/>
                </a:cubicBezTo>
              </a:path>
            </a:pathLst>
          </a:custGeom>
          <a:ln w="6350">
            <a:solidFill>
              <a:srgbClr val="000000"/>
            </a:solidFill>
          </a:ln>
        </p:spPr>
        <p:txBody>
          <a:bodyPr lIns="45718" tIns="45718" rIns="45718" bIns="45718" anchor="ctr"/>
          <a:lstStyle/>
          <a:p>
            <a:pPr algn="ctr" defTabSz="1219168">
              <a:defRPr sz="2400">
                <a:latin typeface="Arial"/>
                <a:ea typeface="Arial"/>
                <a:cs typeface="Arial"/>
                <a:sym typeface="Arial"/>
              </a:defRPr>
            </a:pPr>
            <a:endParaRPr/>
          </a:p>
        </p:txBody>
      </p:sp>
      <p:grpSp>
        <p:nvGrpSpPr>
          <p:cNvPr id="1381" name="Group 2"/>
          <p:cNvGrpSpPr/>
          <p:nvPr/>
        </p:nvGrpSpPr>
        <p:grpSpPr>
          <a:xfrm>
            <a:off x="7362302" y="1066862"/>
            <a:ext cx="3720836" cy="4724273"/>
            <a:chOff x="-1" y="-2"/>
            <a:chExt cx="3720835" cy="4724270"/>
          </a:xfrm>
        </p:grpSpPr>
        <p:sp>
          <p:nvSpPr>
            <p:cNvPr id="1378" name="Google Shape;295;p10"/>
            <p:cNvSpPr txBox="1"/>
            <p:nvPr/>
          </p:nvSpPr>
          <p:spPr>
            <a:xfrm>
              <a:off x="87468" y="3228207"/>
              <a:ext cx="3633366" cy="14960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219168">
                <a:lnSpc>
                  <a:spcPct val="90000"/>
                </a:lnSpc>
                <a:defRPr sz="4400">
                  <a:latin typeface="Arial Black"/>
                  <a:ea typeface="Arial Black"/>
                  <a:cs typeface="Arial Black"/>
                  <a:sym typeface="Arial Black"/>
                </a:defRPr>
              </a:lvl1pPr>
            </a:lstStyle>
            <a:p>
              <a:r>
                <a:t>Change making</a:t>
              </a:r>
            </a:p>
          </p:txBody>
        </p:sp>
        <p:sp>
          <p:nvSpPr>
            <p:cNvPr id="1379" name="Heart 4"/>
            <p:cNvSpPr/>
            <p:nvPr/>
          </p:nvSpPr>
          <p:spPr>
            <a:xfrm>
              <a:off x="1037348" y="1665946"/>
              <a:ext cx="1629423" cy="1410038"/>
            </a:xfrm>
            <a:custGeom>
              <a:avLst/>
              <a:gdLst/>
              <a:ahLst/>
              <a:cxnLst>
                <a:cxn ang="0">
                  <a:pos x="wd2" y="hd2"/>
                </a:cxn>
                <a:cxn ang="5400000">
                  <a:pos x="wd2" y="hd2"/>
                </a:cxn>
                <a:cxn ang="10800000">
                  <a:pos x="wd2" y="hd2"/>
                </a:cxn>
                <a:cxn ang="16200000">
                  <a:pos x="wd2" y="hd2"/>
                </a:cxn>
              </a:cxnLst>
              <a:rect l="0" t="0" r="r" b="b"/>
              <a:pathLst>
                <a:path w="10657" h="15999" extrusionOk="0">
                  <a:moveTo>
                    <a:pt x="5328" y="3849"/>
                  </a:moveTo>
                  <a:cubicBezTo>
                    <a:pt x="7532" y="-5601"/>
                    <a:pt x="16128" y="3849"/>
                    <a:pt x="5328" y="15999"/>
                  </a:cubicBezTo>
                  <a:cubicBezTo>
                    <a:pt x="-5472" y="3849"/>
                    <a:pt x="3124" y="-5601"/>
                    <a:pt x="5328" y="3849"/>
                  </a:cubicBezTo>
                  <a:close/>
                </a:path>
              </a:pathLst>
            </a:custGeom>
            <a:solidFill>
              <a:srgbClr val="FDDD00"/>
            </a:solidFill>
            <a:ln w="12700" cap="flat">
              <a:noFill/>
              <a:miter lim="400000"/>
            </a:ln>
            <a:effectLst/>
          </p:spPr>
          <p:txBody>
            <a:bodyPr wrap="square" lIns="45718" tIns="45718" rIns="45718" bIns="45718" numCol="1" anchor="ctr">
              <a:noAutofit/>
            </a:bodyPr>
            <a:lstStyle/>
            <a:p>
              <a:pPr algn="ctr" defTabSz="1219168">
                <a:defRPr sz="4400">
                  <a:solidFill>
                    <a:srgbClr val="FFFFFF"/>
                  </a:solidFill>
                  <a:latin typeface="Georgia"/>
                  <a:ea typeface="Georgia"/>
                  <a:cs typeface="Georgia"/>
                  <a:sym typeface="Georgia"/>
                </a:defRPr>
              </a:pPr>
              <a:endParaRPr/>
            </a:p>
          </p:txBody>
        </p:sp>
        <p:sp>
          <p:nvSpPr>
            <p:cNvPr id="1380" name="Google Shape;295;p10"/>
            <p:cNvSpPr txBox="1"/>
            <p:nvPr/>
          </p:nvSpPr>
          <p:spPr>
            <a:xfrm>
              <a:off x="-1" y="-2"/>
              <a:ext cx="3633366" cy="14960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219168">
                <a:lnSpc>
                  <a:spcPct val="90000"/>
                </a:lnSpc>
                <a:defRPr sz="4400">
                  <a:latin typeface="Arial Black"/>
                  <a:ea typeface="Arial Black"/>
                  <a:cs typeface="Arial Black"/>
                  <a:sym typeface="Arial Black"/>
                </a:defRPr>
              </a:lvl1pPr>
            </a:lstStyle>
            <a:p>
              <a:r>
                <a:t>Futures thinking</a:t>
              </a:r>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Oval 4"/>
          <p:cNvSpPr/>
          <p:nvPr/>
        </p:nvSpPr>
        <p:spPr>
          <a:xfrm>
            <a:off x="2660950" y="-6050"/>
            <a:ext cx="6870100" cy="6870100"/>
          </a:xfrm>
          <a:prstGeom prst="ellipse">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86" name="Google Shape;770;p35"/>
          <p:cNvSpPr txBox="1">
            <a:spLocks noGrp="1"/>
          </p:cNvSpPr>
          <p:nvPr>
            <p:ph type="title"/>
          </p:nvPr>
        </p:nvSpPr>
        <p:spPr>
          <a:xfrm>
            <a:off x="1381479" y="1022136"/>
            <a:ext cx="9429044" cy="3939544"/>
          </a:xfrm>
          <a:prstGeom prst="rect">
            <a:avLst/>
          </a:prstGeom>
        </p:spPr>
        <p:txBody>
          <a:bodyPr anchor="ctr"/>
          <a:lstStyle/>
          <a:p>
            <a:pPr defTabSz="518147">
              <a:defRPr sz="5400"/>
            </a:pPr>
            <a:r>
              <a:t>“Vision without action is daydream, </a:t>
            </a:r>
            <a:br/>
            <a:r>
              <a:t>action without vision is nightmare.”</a:t>
            </a:r>
          </a:p>
        </p:txBody>
      </p:sp>
      <p:sp>
        <p:nvSpPr>
          <p:cNvPr id="1387" name="Text Placeholder 8"/>
          <p:cNvSpPr txBox="1">
            <a:spLocks noGrp="1"/>
          </p:cNvSpPr>
          <p:nvPr>
            <p:ph type="body" sz="quarter" idx="1"/>
          </p:nvPr>
        </p:nvSpPr>
        <p:spPr>
          <a:xfrm>
            <a:off x="719403" y="5331173"/>
            <a:ext cx="10753195" cy="575735"/>
          </a:xfrm>
          <a:prstGeom prst="rect">
            <a:avLst/>
          </a:prstGeom>
        </p:spPr>
        <p:txBody>
          <a:bodyPr/>
          <a:lstStyle/>
          <a:p>
            <a:r>
              <a:t>Japanese proverb</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Rectangle 3"/>
          <p:cNvSpPr/>
          <p:nvPr/>
        </p:nvSpPr>
        <p:spPr>
          <a:xfrm rot="21480000">
            <a:off x="3475093" y="3029048"/>
            <a:ext cx="5143054" cy="1132114"/>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90" name="Rectangle 2"/>
          <p:cNvSpPr/>
          <p:nvPr/>
        </p:nvSpPr>
        <p:spPr>
          <a:xfrm rot="120000">
            <a:off x="3740180" y="2064583"/>
            <a:ext cx="4761949" cy="1132113"/>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1391" name="Title 11"/>
          <p:cNvSpPr txBox="1">
            <a:spLocks noGrp="1"/>
          </p:cNvSpPr>
          <p:nvPr>
            <p:ph type="title"/>
          </p:nvPr>
        </p:nvSpPr>
        <p:spPr>
          <a:xfrm>
            <a:off x="719402" y="1899057"/>
            <a:ext cx="10753195" cy="2111544"/>
          </a:xfrm>
          <a:prstGeom prst="rect">
            <a:avLst/>
          </a:prstGeom>
        </p:spPr>
        <p:txBody>
          <a:bodyPr/>
          <a:lstStyle/>
          <a:p>
            <a:pPr defTabSz="560817">
              <a:defRPr sz="5800"/>
            </a:pPr>
            <a:r>
              <a:t>What’s my </a:t>
            </a:r>
            <a:br>
              <a:rPr/>
            </a:br>
            <a:r>
              <a:t>takeaway?</a:t>
            </a:r>
          </a:p>
        </p:txBody>
      </p:sp>
      <p:pic>
        <p:nvPicPr>
          <p:cNvPr id="1392" name="Google Shape;237;p7" descr="Google Shape;237;p7"/>
          <p:cNvPicPr>
            <a:picLocks noChangeAspect="1"/>
          </p:cNvPicPr>
          <p:nvPr/>
        </p:nvPicPr>
        <p:blipFill>
          <a:blip r:embed="rId3"/>
          <a:stretch>
            <a:fillRect/>
          </a:stretch>
        </p:blipFill>
        <p:spPr>
          <a:xfrm>
            <a:off x="4419562" y="4865394"/>
            <a:ext cx="3352878" cy="1992607"/>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 name="Picture 2" descr="Picture 2"/>
          <p:cNvPicPr>
            <a:picLocks noChangeAspect="1"/>
          </p:cNvPicPr>
          <p:nvPr/>
        </p:nvPicPr>
        <p:blipFill>
          <a:blip r:embed="rId2"/>
          <a:stretch>
            <a:fillRect/>
          </a:stretch>
        </p:blipFill>
        <p:spPr>
          <a:xfrm>
            <a:off x="1632534" y="346074"/>
            <a:ext cx="8681158" cy="6327424"/>
          </a:xfrm>
          <a:prstGeom prst="rect">
            <a:avLst/>
          </a:prstGeom>
          <a:ln w="12700">
            <a:miter lim="400000"/>
          </a:ln>
        </p:spPr>
      </p:pic>
      <p:grpSp>
        <p:nvGrpSpPr>
          <p:cNvPr id="1399" name="Group 4"/>
          <p:cNvGrpSpPr/>
          <p:nvPr/>
        </p:nvGrpSpPr>
        <p:grpSpPr>
          <a:xfrm>
            <a:off x="2883315" y="2385181"/>
            <a:ext cx="6425371" cy="1264126"/>
            <a:chOff x="0" y="0"/>
            <a:chExt cx="6425370" cy="1264125"/>
          </a:xfrm>
        </p:grpSpPr>
        <p:sp>
          <p:nvSpPr>
            <p:cNvPr id="1397" name="Rectangle 6"/>
            <p:cNvSpPr/>
            <p:nvPr/>
          </p:nvSpPr>
          <p:spPr>
            <a:xfrm rot="21540000">
              <a:off x="455100" y="552841"/>
              <a:ext cx="5452888" cy="663751"/>
            </a:xfrm>
            <a:prstGeom prst="rect">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sp>
          <p:nvSpPr>
            <p:cNvPr id="1398" name="Rectangle 5"/>
            <p:cNvSpPr/>
            <p:nvPr/>
          </p:nvSpPr>
          <p:spPr>
            <a:xfrm rot="60000">
              <a:off x="5302" y="55925"/>
              <a:ext cx="6414765" cy="663751"/>
            </a:xfrm>
            <a:prstGeom prst="rect">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grpSp>
      <p:sp>
        <p:nvSpPr>
          <p:cNvPr id="1400" name="Title 3"/>
          <p:cNvSpPr txBox="1">
            <a:spLocks noGrp="1"/>
          </p:cNvSpPr>
          <p:nvPr>
            <p:ph type="title"/>
          </p:nvPr>
        </p:nvSpPr>
        <p:spPr>
          <a:xfrm>
            <a:off x="2852173" y="1909437"/>
            <a:ext cx="6425371" cy="1632183"/>
          </a:xfrm>
          <a:prstGeom prst="rect">
            <a:avLst/>
          </a:prstGeom>
        </p:spPr>
        <p:txBody>
          <a:bodyPr/>
          <a:lstStyle/>
          <a:p>
            <a:r>
              <a:t>Where can I find more tools to shape the future?</a:t>
            </a:r>
          </a:p>
        </p:txBody>
      </p:sp>
      <p:sp>
        <p:nvSpPr>
          <p:cNvPr id="1401" name="Text Placeholder 22"/>
          <p:cNvSpPr txBox="1">
            <a:spLocks noGrp="1"/>
          </p:cNvSpPr>
          <p:nvPr>
            <p:ph type="body" sz="quarter" idx="1"/>
          </p:nvPr>
        </p:nvSpPr>
        <p:spPr>
          <a:xfrm>
            <a:off x="2429161" y="4017364"/>
            <a:ext cx="7333675" cy="1005020"/>
          </a:xfrm>
          <a:prstGeom prst="rect">
            <a:avLst/>
          </a:prstGeom>
        </p:spPr>
        <p:txBody>
          <a:bodyPr/>
          <a:lstStyle/>
          <a:p>
            <a:pPr indent="169329">
              <a:defRPr u="sng">
                <a:solidFill>
                  <a:schemeClr val="accent4"/>
                </a:solidFill>
                <a:uFill>
                  <a:solidFill>
                    <a:schemeClr val="accent4"/>
                  </a:solidFill>
                </a:uFill>
                <a:latin typeface="Arial Black"/>
                <a:ea typeface="Arial Black"/>
                <a:cs typeface="Arial Black"/>
                <a:sym typeface="Arial Black"/>
              </a:defRPr>
            </a:pPr>
            <a:r>
              <a:rPr>
                <a:solidFill>
                  <a:schemeClr val="bg1"/>
                </a:solidFill>
                <a:uFill>
                  <a:solidFill>
                    <a:srgbClr val="0000FF"/>
                  </a:solidFill>
                </a:uFill>
              </a:rPr>
              <a:t>Future Makers Tool Box</a:t>
            </a:r>
            <a:endParaRPr>
              <a:solidFill>
                <a:schemeClr val="bg1"/>
              </a:solidFill>
              <a:uFill>
                <a:solidFill>
                  <a:srgbClr val="0000FF"/>
                </a:solidFill>
              </a:uFill>
              <a:hlinkClick r:id="rId3">
                <a:extLst>
                  <a:ext uri="{A12FA001-AC4F-418D-AE19-62706E023703}">
                    <ahyp:hlinkClr xmlns:ahyp="http://schemas.microsoft.com/office/drawing/2018/hyperlinkcolor" val="tx"/>
                  </a:ext>
                </a:extLst>
              </a:hlinkClick>
            </a:endParaRPr>
          </a:p>
          <a:p>
            <a:pPr indent="169329">
              <a:defRPr sz="1800" u="sng">
                <a:solidFill>
                  <a:schemeClr val="accent4"/>
                </a:solidFill>
                <a:uFill>
                  <a:solidFill>
                    <a:schemeClr val="accent4"/>
                  </a:solidFill>
                </a:uFill>
              </a:defRPr>
            </a:pPr>
            <a:r>
              <a:rPr>
                <a:solidFill>
                  <a:schemeClr val="bg1"/>
                </a:solidFill>
                <a:uFill>
                  <a:solidFill>
                    <a:srgbClr val="0000FF"/>
                  </a:solidFill>
                </a:uFill>
                <a:hlinkClick r:id="rId4">
                  <a:extLst>
                    <a:ext uri="{A12FA001-AC4F-418D-AE19-62706E023703}">
                      <ahyp:hlinkClr xmlns:ahyp="http://schemas.microsoft.com/office/drawing/2018/hyperlinkcolor" val="tx"/>
                    </a:ext>
                  </a:extLst>
                </a:hlinkClick>
              </a:rPr>
              <a:t>https://www.sitra.fi/en/projects/toolbox-for-people-shaping-the-future/</a:t>
            </a:r>
            <a:r>
              <a:rPr u="none">
                <a:solidFill>
                  <a:schemeClr val="bg1"/>
                </a:solidFill>
                <a:uFillTx/>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Google Shape;926;p43"/>
          <p:cNvSpPr txBox="1">
            <a:spLocks noGrp="1"/>
          </p:cNvSpPr>
          <p:nvPr>
            <p:ph type="title" idx="4294967295"/>
          </p:nvPr>
        </p:nvSpPr>
        <p:spPr>
          <a:xfrm>
            <a:off x="3225219" y="2853265"/>
            <a:ext cx="5741562" cy="1151469"/>
          </a:xfrm>
          <a:prstGeom prst="rect">
            <a:avLst/>
          </a:prstGeom>
        </p:spPr>
        <p:txBody>
          <a:bodyPr lIns="0" tIns="0" rIns="0" bIns="0" anchor="ctr"/>
          <a:lstStyle>
            <a:lvl1pPr algn="ctr" defTabSz="414516">
              <a:defRPr sz="6300"/>
            </a:lvl1pPr>
          </a:lstStyle>
          <a:p>
            <a:r>
              <a:t>THANK YOU!</a:t>
            </a:r>
          </a:p>
        </p:txBody>
      </p:sp>
      <p:grpSp>
        <p:nvGrpSpPr>
          <p:cNvPr id="1406" name="Group 3"/>
          <p:cNvGrpSpPr/>
          <p:nvPr/>
        </p:nvGrpSpPr>
        <p:grpSpPr>
          <a:xfrm>
            <a:off x="8226094" y="-3"/>
            <a:ext cx="3965909" cy="3932586"/>
            <a:chOff x="-61" y="0"/>
            <a:chExt cx="3965907" cy="3932584"/>
          </a:xfrm>
        </p:grpSpPr>
        <p:sp>
          <p:nvSpPr>
            <p:cNvPr id="1404" name="Heart 5"/>
            <p:cNvSpPr/>
            <p:nvPr/>
          </p:nvSpPr>
          <p:spPr>
            <a:xfrm rot="19119648">
              <a:off x="278468" y="2053010"/>
              <a:ext cx="1727868" cy="1495230"/>
            </a:xfrm>
            <a:custGeom>
              <a:avLst/>
              <a:gdLst/>
              <a:ahLst/>
              <a:cxnLst>
                <a:cxn ang="0">
                  <a:pos x="wd2" y="hd2"/>
                </a:cxn>
                <a:cxn ang="5400000">
                  <a:pos x="wd2" y="hd2"/>
                </a:cxn>
                <a:cxn ang="10800000">
                  <a:pos x="wd2" y="hd2"/>
                </a:cxn>
                <a:cxn ang="16200000">
                  <a:pos x="wd2" y="hd2"/>
                </a:cxn>
              </a:cxnLst>
              <a:rect l="0" t="0" r="r" b="b"/>
              <a:pathLst>
                <a:path w="10657" h="15999" extrusionOk="0">
                  <a:moveTo>
                    <a:pt x="5328" y="3849"/>
                  </a:moveTo>
                  <a:cubicBezTo>
                    <a:pt x="7532" y="-5601"/>
                    <a:pt x="16128" y="3849"/>
                    <a:pt x="5328" y="15999"/>
                  </a:cubicBezTo>
                  <a:cubicBezTo>
                    <a:pt x="-5472" y="3849"/>
                    <a:pt x="3124" y="-5601"/>
                    <a:pt x="5328" y="3849"/>
                  </a:cubicBezTo>
                  <a:close/>
                </a:path>
              </a:pathLst>
            </a:custGeom>
            <a:solidFill>
              <a:srgbClr val="FDDD00"/>
            </a:solidFill>
            <a:ln w="12700" cap="flat">
              <a:noFill/>
              <a:miter lim="400000"/>
            </a:ln>
            <a:effectLst/>
          </p:spPr>
          <p:txBody>
            <a:bodyPr wrap="square" lIns="45718" tIns="45718" rIns="45718" bIns="45718" numCol="1" anchor="ctr">
              <a:noAutofit/>
            </a:bodyPr>
            <a:lstStyle/>
            <a:p>
              <a:pPr algn="ctr" defTabSz="1219168">
                <a:defRPr sz="2400">
                  <a:solidFill>
                    <a:srgbClr val="FFFFFF"/>
                  </a:solidFill>
                  <a:latin typeface="Georgia"/>
                  <a:ea typeface="Georgia"/>
                  <a:cs typeface="Georgia"/>
                  <a:sym typeface="Georgia"/>
                </a:defRPr>
              </a:pPr>
              <a:endParaRPr/>
            </a:p>
          </p:txBody>
        </p:sp>
        <p:pic>
          <p:nvPicPr>
            <p:cNvPr id="1405" name="Picture 2" descr="Picture 2"/>
            <p:cNvPicPr>
              <a:picLocks noChangeAspect="1"/>
            </p:cNvPicPr>
            <p:nvPr/>
          </p:nvPicPr>
          <p:blipFill>
            <a:blip r:embed="rId2"/>
            <a:stretch>
              <a:fillRect/>
            </a:stretch>
          </p:blipFill>
          <p:spPr>
            <a:xfrm flipH="1">
              <a:off x="1096698" y="0"/>
              <a:ext cx="2869149" cy="3290863"/>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ie 6"/>
          <p:cNvSpPr/>
          <p:nvPr/>
        </p:nvSpPr>
        <p:spPr>
          <a:xfrm rot="10800000">
            <a:off x="1869558" y="2631556"/>
            <a:ext cx="8452885" cy="42264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FDDD00"/>
          </a:solidFill>
          <a:ln w="12700">
            <a:miter lim="400000"/>
          </a:ln>
        </p:spPr>
        <p:txBody>
          <a:bodyPr lIns="45718" tIns="45718" rIns="45718" bIns="45718" anchor="ctr"/>
          <a:lstStyle/>
          <a:p>
            <a:pPr algn="ctr" defTabSz="1219168">
              <a:defRPr sz="2400">
                <a:latin typeface="Georgia"/>
                <a:ea typeface="Georgia"/>
                <a:cs typeface="Georgia"/>
                <a:sym typeface="Georgia"/>
              </a:defRPr>
            </a:pPr>
            <a:endParaRPr/>
          </a:p>
        </p:txBody>
      </p:sp>
      <p:pic>
        <p:nvPicPr>
          <p:cNvPr id="855" name="Picture 8" descr="Picture 8"/>
          <p:cNvPicPr>
            <a:picLocks noChangeAspect="1"/>
          </p:cNvPicPr>
          <p:nvPr/>
        </p:nvPicPr>
        <p:blipFill>
          <a:blip r:embed="rId3"/>
          <a:stretch>
            <a:fillRect/>
          </a:stretch>
        </p:blipFill>
        <p:spPr>
          <a:xfrm>
            <a:off x="0" y="1219200"/>
            <a:ext cx="12192000" cy="5638804"/>
          </a:xfrm>
          <a:prstGeom prst="rect">
            <a:avLst/>
          </a:prstGeom>
          <a:ln w="12700">
            <a:miter lim="400000"/>
          </a:ln>
        </p:spPr>
      </p:pic>
      <p:sp>
        <p:nvSpPr>
          <p:cNvPr id="856" name="Google Shape;171;g8867cf86d0_3_0"/>
          <p:cNvSpPr txBox="1"/>
          <p:nvPr/>
        </p:nvSpPr>
        <p:spPr>
          <a:xfrm>
            <a:off x="623391" y="2304480"/>
            <a:ext cx="2249298" cy="106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219168">
              <a:defRPr>
                <a:latin typeface="Georgia"/>
                <a:ea typeface="Georgia"/>
                <a:cs typeface="Georgia"/>
                <a:sym typeface="Georgia"/>
              </a:defRPr>
            </a:lvl1pPr>
          </a:lstStyle>
          <a:p>
            <a:r>
              <a:t>Today’s workshop looks to the year 2050. We’ll be in our thirties then!</a:t>
            </a:r>
          </a:p>
        </p:txBody>
      </p:sp>
      <p:sp>
        <p:nvSpPr>
          <p:cNvPr id="857" name="Google Shape;172;g8867cf86d0_3_0"/>
          <p:cNvSpPr/>
          <p:nvPr/>
        </p:nvSpPr>
        <p:spPr>
          <a:xfrm>
            <a:off x="2872687" y="3040906"/>
            <a:ext cx="894415" cy="649575"/>
          </a:xfrm>
          <a:prstGeom prst="line">
            <a:avLst/>
          </a:prstGeom>
          <a:ln w="6350">
            <a:solidFill>
              <a:srgbClr val="000000"/>
            </a:solidFill>
          </a:ln>
        </p:spPr>
        <p:txBody>
          <a:bodyPr lIns="45718" tIns="45718" rIns="45718" bIns="45718"/>
          <a:lstStyle/>
          <a:p>
            <a:endParaRPr/>
          </a:p>
        </p:txBody>
      </p:sp>
      <p:sp>
        <p:nvSpPr>
          <p:cNvPr id="858" name="Title 1"/>
          <p:cNvSpPr txBox="1">
            <a:spLocks noGrp="1"/>
          </p:cNvSpPr>
          <p:nvPr>
            <p:ph type="title"/>
          </p:nvPr>
        </p:nvSpPr>
        <p:spPr>
          <a:xfrm>
            <a:off x="117032" y="307833"/>
            <a:ext cx="11957936" cy="1078366"/>
          </a:xfrm>
          <a:prstGeom prst="rect">
            <a:avLst/>
          </a:prstGeom>
        </p:spPr>
        <p:txBody>
          <a:bodyPr/>
          <a:lstStyle>
            <a:lvl1pPr algn="ctr"/>
          </a:lstStyle>
          <a:p>
            <a:r>
              <a:t>The Future? What time frame are we talking about?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3"/>
          <p:cNvSpPr txBox="1"/>
          <p:nvPr/>
        </p:nvSpPr>
        <p:spPr>
          <a:xfrm>
            <a:off x="504601" y="864194"/>
            <a:ext cx="11291678" cy="5956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r" defTabSz="1219168">
              <a:defRPr sz="33300">
                <a:solidFill>
                  <a:srgbClr val="FDDD00"/>
                </a:solidFill>
                <a:latin typeface="Arial Black"/>
                <a:ea typeface="Arial Black"/>
                <a:cs typeface="Arial Black"/>
                <a:sym typeface="Arial Black"/>
              </a:defRPr>
            </a:lvl1pPr>
          </a:lstStyle>
          <a:p>
            <a:r>
              <a:t>3.5%</a:t>
            </a:r>
          </a:p>
        </p:txBody>
      </p:sp>
      <p:pic>
        <p:nvPicPr>
          <p:cNvPr id="863" name="Kuva 5" descr="Kuva 5"/>
          <p:cNvPicPr>
            <a:picLocks noChangeAspect="1"/>
          </p:cNvPicPr>
          <p:nvPr/>
        </p:nvPicPr>
        <p:blipFill>
          <a:blip r:embed="rId3"/>
          <a:stretch>
            <a:fillRect/>
          </a:stretch>
        </p:blipFill>
        <p:spPr>
          <a:xfrm>
            <a:off x="108636" y="3826469"/>
            <a:ext cx="2641459" cy="2826329"/>
          </a:xfrm>
          <a:prstGeom prst="rect">
            <a:avLst/>
          </a:prstGeom>
          <a:ln w="12700">
            <a:miter lim="400000"/>
          </a:ln>
        </p:spPr>
      </p:pic>
      <p:pic>
        <p:nvPicPr>
          <p:cNvPr id="864" name="Kuva 2" descr="Kuva 2"/>
          <p:cNvPicPr>
            <a:picLocks noChangeAspect="1"/>
          </p:cNvPicPr>
          <p:nvPr/>
        </p:nvPicPr>
        <p:blipFill>
          <a:blip r:embed="rId4"/>
          <a:stretch>
            <a:fillRect/>
          </a:stretch>
        </p:blipFill>
        <p:spPr>
          <a:xfrm flipH="1">
            <a:off x="110834" y="1063026"/>
            <a:ext cx="6335234" cy="473194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Rectangle 31"/>
          <p:cNvSpPr/>
          <p:nvPr/>
        </p:nvSpPr>
        <p:spPr>
          <a:xfrm rot="21480000">
            <a:off x="2116537" y="4079645"/>
            <a:ext cx="1005506" cy="35267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69" name="Rectangle 30"/>
          <p:cNvSpPr/>
          <p:nvPr/>
        </p:nvSpPr>
        <p:spPr>
          <a:xfrm rot="120000">
            <a:off x="2203585" y="1986095"/>
            <a:ext cx="811742" cy="352678"/>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sp>
        <p:nvSpPr>
          <p:cNvPr id="870" name="Title 13"/>
          <p:cNvSpPr txBox="1">
            <a:spLocks noGrp="1"/>
          </p:cNvSpPr>
          <p:nvPr>
            <p:ph type="title"/>
          </p:nvPr>
        </p:nvSpPr>
        <p:spPr>
          <a:xfrm>
            <a:off x="623392" y="356658"/>
            <a:ext cx="3896850" cy="1078366"/>
          </a:xfrm>
          <a:prstGeom prst="rect">
            <a:avLst/>
          </a:prstGeom>
        </p:spPr>
        <p:txBody>
          <a:bodyPr/>
          <a:lstStyle>
            <a:lvl1pPr algn="ctr" defTabSz="579105">
              <a:spcBef>
                <a:spcPts val="400"/>
              </a:spcBef>
              <a:defRPr sz="3000"/>
            </a:lvl1pPr>
          </a:lstStyle>
          <a:p>
            <a:r>
              <a:t>Today’s working methods</a:t>
            </a:r>
          </a:p>
        </p:txBody>
      </p:sp>
      <p:sp>
        <p:nvSpPr>
          <p:cNvPr id="871" name="Google Shape;152;p2"/>
          <p:cNvSpPr txBox="1">
            <a:spLocks noGrp="1"/>
          </p:cNvSpPr>
          <p:nvPr>
            <p:ph type="body" sz="quarter" idx="4294967295"/>
          </p:nvPr>
        </p:nvSpPr>
        <p:spPr>
          <a:xfrm>
            <a:off x="718338" y="4089415"/>
            <a:ext cx="3801901" cy="1138583"/>
          </a:xfrm>
          <a:prstGeom prst="rect">
            <a:avLst/>
          </a:prstGeom>
        </p:spPr>
        <p:txBody>
          <a:bodyPr lIns="0" tIns="0" rIns="0" bIns="0"/>
          <a:lstStyle/>
          <a:p>
            <a:pPr marL="0" indent="0" algn="ctr">
              <a:lnSpc>
                <a:spcPct val="100000"/>
              </a:lnSpc>
              <a:buSzTx/>
              <a:buNone/>
              <a:defRPr>
                <a:latin typeface="Arial Black"/>
                <a:ea typeface="Arial Black"/>
                <a:cs typeface="Arial Black"/>
                <a:sym typeface="Arial Black"/>
              </a:defRPr>
            </a:pPr>
            <a:r>
              <a:t>Zoom</a:t>
            </a:r>
          </a:p>
          <a:p>
            <a:pPr marL="0" indent="0" algn="ctr">
              <a:lnSpc>
                <a:spcPct val="100000"/>
              </a:lnSpc>
              <a:buSzTx/>
              <a:buNone/>
            </a:pPr>
            <a:r>
              <a:t>Large group discussion and small group discussion</a:t>
            </a:r>
          </a:p>
        </p:txBody>
      </p:sp>
      <p:sp>
        <p:nvSpPr>
          <p:cNvPr id="872" name="Rectangle 25"/>
          <p:cNvSpPr txBox="1"/>
          <p:nvPr/>
        </p:nvSpPr>
        <p:spPr>
          <a:xfrm>
            <a:off x="764057" y="1952606"/>
            <a:ext cx="3710463" cy="1145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1219168">
              <a:spcBef>
                <a:spcPts val="500"/>
              </a:spcBef>
              <a:defRPr sz="2100">
                <a:latin typeface="Arial Black"/>
                <a:ea typeface="Arial Black"/>
                <a:cs typeface="Arial Black"/>
                <a:sym typeface="Arial Black"/>
              </a:defRPr>
            </a:pPr>
            <a:r>
              <a:t>Miro</a:t>
            </a:r>
          </a:p>
          <a:p>
            <a:pPr algn="ctr" defTabSz="1219168">
              <a:spcBef>
                <a:spcPts val="500"/>
              </a:spcBef>
              <a:defRPr sz="2100">
                <a:latin typeface="Georgia"/>
                <a:ea typeface="Georgia"/>
                <a:cs typeface="Georgia"/>
                <a:sym typeface="Georgia"/>
              </a:defRPr>
            </a:pPr>
            <a:r>
              <a:t>Template for individual and small group work</a:t>
            </a:r>
          </a:p>
        </p:txBody>
      </p:sp>
      <p:sp>
        <p:nvSpPr>
          <p:cNvPr id="873" name="Title 13"/>
          <p:cNvSpPr txBox="1"/>
          <p:nvPr/>
        </p:nvSpPr>
        <p:spPr>
          <a:xfrm>
            <a:off x="5961991" y="610089"/>
            <a:ext cx="5158361" cy="57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609584">
              <a:defRPr sz="3200">
                <a:latin typeface="Arial Black"/>
                <a:ea typeface="Arial Black"/>
                <a:cs typeface="Arial Black"/>
                <a:sym typeface="Arial Black"/>
              </a:defRPr>
            </a:lvl1pPr>
          </a:lstStyle>
          <a:p>
            <a:r>
              <a:t>Working groups</a:t>
            </a:r>
          </a:p>
        </p:txBody>
      </p:sp>
      <p:sp>
        <p:nvSpPr>
          <p:cNvPr id="874" name="Tekstiruutu 3"/>
          <p:cNvSpPr txBox="1"/>
          <p:nvPr/>
        </p:nvSpPr>
        <p:spPr>
          <a:xfrm>
            <a:off x="6795199" y="5014452"/>
            <a:ext cx="3491942"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defTabSz="1219168">
              <a:defRPr>
                <a:latin typeface="Arial Black"/>
                <a:ea typeface="Arial Black"/>
                <a:cs typeface="Arial Black"/>
                <a:sym typeface="Arial Black"/>
              </a:defRPr>
            </a:pPr>
            <a:r>
              <a:t>And so on…</a:t>
            </a:r>
            <a:endParaRPr>
              <a:latin typeface="Arial"/>
              <a:ea typeface="Arial"/>
              <a:cs typeface="Arial"/>
              <a:sym typeface="Arial"/>
            </a:endParaRPr>
          </a:p>
          <a:p>
            <a:pPr algn="ctr" defTabSz="1219168">
              <a:defRPr>
                <a:latin typeface="Arial Black"/>
                <a:ea typeface="Arial Black"/>
                <a:cs typeface="Arial Black"/>
                <a:sym typeface="Arial Black"/>
              </a:defRPr>
            </a:pPr>
            <a:endParaRPr>
              <a:latin typeface="Arial"/>
              <a:ea typeface="Arial"/>
              <a:cs typeface="Arial"/>
              <a:sym typeface="Arial"/>
            </a:endParaRPr>
          </a:p>
          <a:p>
            <a:pPr algn="ctr" defTabSz="1219168">
              <a:defRPr sz="2400">
                <a:latin typeface="Arial Black"/>
                <a:ea typeface="Arial Black"/>
                <a:cs typeface="Arial Black"/>
                <a:sym typeface="Arial Black"/>
              </a:defRPr>
            </a:pPr>
            <a:r>
              <a:t>Altogether </a:t>
            </a:r>
            <a:r>
              <a:rPr>
                <a:solidFill>
                  <a:srgbClr val="FF0000"/>
                </a:solidFill>
              </a:rPr>
              <a:t>xx</a:t>
            </a:r>
            <a:r>
              <a:t> groups</a:t>
            </a:r>
          </a:p>
        </p:txBody>
      </p:sp>
      <p:sp>
        <p:nvSpPr>
          <p:cNvPr id="875" name="Straight Connector 16"/>
          <p:cNvSpPr/>
          <p:nvPr/>
        </p:nvSpPr>
        <p:spPr>
          <a:xfrm flipH="1">
            <a:off x="5161043" y="847153"/>
            <a:ext cx="2" cy="5125158"/>
          </a:xfrm>
          <a:prstGeom prst="line">
            <a:avLst/>
          </a:prstGeom>
          <a:ln w="6350">
            <a:solidFill>
              <a:srgbClr val="000000"/>
            </a:solidFill>
          </a:ln>
        </p:spPr>
        <p:txBody>
          <a:bodyPr lIns="45718" tIns="45718" rIns="45718" bIns="45718"/>
          <a:lstStyle/>
          <a:p>
            <a:endParaRPr/>
          </a:p>
        </p:txBody>
      </p:sp>
      <p:grpSp>
        <p:nvGrpSpPr>
          <p:cNvPr id="886" name="Group 28"/>
          <p:cNvGrpSpPr/>
          <p:nvPr/>
        </p:nvGrpSpPr>
        <p:grpSpPr>
          <a:xfrm>
            <a:off x="5515640" y="1278450"/>
            <a:ext cx="6052974" cy="3183151"/>
            <a:chOff x="209011" y="400718"/>
            <a:chExt cx="6052972" cy="3183149"/>
          </a:xfrm>
        </p:grpSpPr>
        <p:grpSp>
          <p:nvGrpSpPr>
            <p:cNvPr id="880" name="Group 6"/>
            <p:cNvGrpSpPr/>
            <p:nvPr/>
          </p:nvGrpSpPr>
          <p:grpSpPr>
            <a:xfrm>
              <a:off x="209011" y="491373"/>
              <a:ext cx="2966618" cy="3092494"/>
              <a:chOff x="209012" y="348342"/>
              <a:chExt cx="2966616" cy="3092492"/>
            </a:xfrm>
          </p:grpSpPr>
          <p:pic>
            <p:nvPicPr>
              <p:cNvPr id="876" name="Kuva 15" descr="Kuva 15"/>
              <p:cNvPicPr>
                <a:picLocks noChangeAspect="1"/>
              </p:cNvPicPr>
              <p:nvPr/>
            </p:nvPicPr>
            <p:blipFill>
              <a:blip r:embed="rId3"/>
              <a:stretch>
                <a:fillRect/>
              </a:stretch>
            </p:blipFill>
            <p:spPr>
              <a:xfrm rot="1066388">
                <a:off x="209012" y="348342"/>
                <a:ext cx="2559040" cy="1769575"/>
              </a:xfrm>
              <a:prstGeom prst="rect">
                <a:avLst/>
              </a:prstGeom>
              <a:ln w="12700" cap="flat">
                <a:noFill/>
                <a:miter lim="400000"/>
              </a:ln>
              <a:effectLst/>
            </p:spPr>
          </p:pic>
          <p:grpSp>
            <p:nvGrpSpPr>
              <p:cNvPr id="879" name="Oval 3"/>
              <p:cNvGrpSpPr/>
              <p:nvPr/>
            </p:nvGrpSpPr>
            <p:grpSpPr>
              <a:xfrm>
                <a:off x="1120481" y="1385687"/>
                <a:ext cx="2055147" cy="2055147"/>
                <a:chOff x="-2" y="-2"/>
                <a:chExt cx="2055145" cy="2055145"/>
              </a:xfrm>
            </p:grpSpPr>
            <p:sp>
              <p:nvSpPr>
                <p:cNvPr id="877" name="Circle"/>
                <p:cNvSpPr/>
                <p:nvPr/>
              </p:nvSpPr>
              <p:spPr>
                <a:xfrm>
                  <a:off x="-2" y="-2"/>
                  <a:ext cx="2055145" cy="205514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a:latin typeface="Georgia"/>
                      <a:ea typeface="Georgia"/>
                      <a:cs typeface="Georgia"/>
                      <a:sym typeface="Georgia"/>
                    </a:defRPr>
                  </a:pPr>
                  <a:endParaRPr/>
                </a:p>
              </p:txBody>
            </p:sp>
            <p:sp>
              <p:nvSpPr>
                <p:cNvPr id="878" name="Group 1:  Iguanas"/>
                <p:cNvSpPr txBox="1"/>
                <p:nvPr/>
              </p:nvSpPr>
              <p:spPr>
                <a:xfrm>
                  <a:off x="346687" y="683398"/>
                  <a:ext cx="1361766" cy="688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defTabSz="1219168">
                    <a:defRPr>
                      <a:latin typeface="Arial Black"/>
                      <a:ea typeface="Arial Black"/>
                      <a:cs typeface="Arial Black"/>
                      <a:sym typeface="Arial Black"/>
                    </a:defRPr>
                  </a:pPr>
                  <a:r>
                    <a:t>Group 1: </a:t>
                  </a:r>
                  <a:br/>
                  <a:r>
                    <a:rPr>
                      <a:latin typeface="Georgia"/>
                      <a:ea typeface="Georgia"/>
                      <a:cs typeface="Georgia"/>
                      <a:sym typeface="Georgia"/>
                    </a:rPr>
                    <a:t>Iguanas</a:t>
                  </a:r>
                </a:p>
              </p:txBody>
            </p:sp>
          </p:grpSp>
        </p:grpSp>
        <p:grpSp>
          <p:nvGrpSpPr>
            <p:cNvPr id="885" name="Group 27"/>
            <p:cNvGrpSpPr/>
            <p:nvPr/>
          </p:nvGrpSpPr>
          <p:grpSpPr>
            <a:xfrm>
              <a:off x="3420133" y="400718"/>
              <a:ext cx="2841850" cy="3183148"/>
              <a:chOff x="-3" y="400719"/>
              <a:chExt cx="2841849" cy="3183147"/>
            </a:xfrm>
          </p:grpSpPr>
          <p:pic>
            <p:nvPicPr>
              <p:cNvPr id="881" name="Picture 14" descr="Picture 14"/>
              <p:cNvPicPr>
                <a:picLocks noChangeAspect="1"/>
              </p:cNvPicPr>
              <p:nvPr/>
            </p:nvPicPr>
            <p:blipFill>
              <a:blip r:embed="rId4"/>
              <a:stretch>
                <a:fillRect/>
              </a:stretch>
            </p:blipFill>
            <p:spPr>
              <a:xfrm rot="20209142" flipH="1">
                <a:off x="343157" y="400719"/>
                <a:ext cx="2498689" cy="2256004"/>
              </a:xfrm>
              <a:prstGeom prst="rect">
                <a:avLst/>
              </a:prstGeom>
              <a:ln w="12700" cap="flat">
                <a:noFill/>
                <a:miter lim="400000"/>
              </a:ln>
              <a:effectLst/>
            </p:spPr>
          </p:pic>
          <p:grpSp>
            <p:nvGrpSpPr>
              <p:cNvPr id="884" name="Oval 23"/>
              <p:cNvGrpSpPr/>
              <p:nvPr/>
            </p:nvGrpSpPr>
            <p:grpSpPr>
              <a:xfrm>
                <a:off x="-3" y="1528719"/>
                <a:ext cx="2055145" cy="2055147"/>
                <a:chOff x="-2" y="-2"/>
                <a:chExt cx="2055143" cy="2055145"/>
              </a:xfrm>
            </p:grpSpPr>
            <p:sp>
              <p:nvSpPr>
                <p:cNvPr id="882" name="Circle"/>
                <p:cNvSpPr/>
                <p:nvPr/>
              </p:nvSpPr>
              <p:spPr>
                <a:xfrm>
                  <a:off x="-2" y="-2"/>
                  <a:ext cx="2055143" cy="205514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a:latin typeface="Georgia"/>
                      <a:ea typeface="Georgia"/>
                      <a:cs typeface="Georgia"/>
                      <a:sym typeface="Georgia"/>
                    </a:defRPr>
                  </a:pPr>
                  <a:endParaRPr/>
                </a:p>
              </p:txBody>
            </p:sp>
            <p:sp>
              <p:nvSpPr>
                <p:cNvPr id="883" name="Group 2:  Fish"/>
                <p:cNvSpPr txBox="1"/>
                <p:nvPr/>
              </p:nvSpPr>
              <p:spPr>
                <a:xfrm>
                  <a:off x="346687" y="683398"/>
                  <a:ext cx="1361765" cy="688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defTabSz="1219168">
                    <a:defRPr>
                      <a:latin typeface="Arial Black"/>
                      <a:ea typeface="Arial Black"/>
                      <a:cs typeface="Arial Black"/>
                      <a:sym typeface="Arial Black"/>
                    </a:defRPr>
                  </a:pPr>
                  <a:r>
                    <a:t>Group 2: </a:t>
                  </a:r>
                  <a:br/>
                  <a:r>
                    <a:rPr>
                      <a:latin typeface="Georgia"/>
                      <a:ea typeface="Georgia"/>
                      <a:cs typeface="Georgia"/>
                      <a:sym typeface="Georgia"/>
                    </a:rPr>
                    <a:t>Fish</a:t>
                  </a:r>
                </a:p>
              </p:txBody>
            </p:sp>
          </p:grp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 name="Picture 6" descr="Picture 6"/>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891" name="Rectangle 11"/>
          <p:cNvSpPr txBox="1"/>
          <p:nvPr/>
        </p:nvSpPr>
        <p:spPr>
          <a:xfrm>
            <a:off x="855104" y="1240157"/>
            <a:ext cx="10336522" cy="432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indent="90020" algn="ctr" defTabSz="1219168">
              <a:lnSpc>
                <a:spcPct val="115000"/>
              </a:lnSpc>
              <a:spcBef>
                <a:spcPts val="800"/>
              </a:spcBef>
              <a:defRPr b="1">
                <a:latin typeface="Georgia"/>
                <a:ea typeface="Georgia"/>
                <a:cs typeface="Georgia"/>
                <a:sym typeface="Georgia"/>
              </a:defRPr>
            </a:pPr>
            <a:r>
              <a:t>Listen </a:t>
            </a:r>
            <a:r>
              <a:rPr b="0"/>
              <a:t>to others, do not interrupt</a:t>
            </a:r>
            <a:endParaRPr>
              <a:latin typeface="Arial"/>
              <a:ea typeface="Arial"/>
              <a:cs typeface="Arial"/>
              <a:sym typeface="Arial"/>
            </a:endParaRPr>
          </a:p>
          <a:p>
            <a:pPr indent="90020" algn="ctr" defTabSz="1219168">
              <a:lnSpc>
                <a:spcPct val="115000"/>
              </a:lnSpc>
              <a:spcBef>
                <a:spcPts val="800"/>
              </a:spcBef>
              <a:defRPr>
                <a:latin typeface="Georgia"/>
                <a:ea typeface="Georgia"/>
                <a:cs typeface="Georgia"/>
                <a:sym typeface="Georgia"/>
              </a:defRPr>
            </a:pPr>
            <a:r>
              <a:t>or start additional side discussions.</a:t>
            </a:r>
            <a:endParaRPr>
              <a:latin typeface="Arial"/>
              <a:ea typeface="Arial"/>
              <a:cs typeface="Arial"/>
              <a:sym typeface="Arial"/>
            </a:endParaRPr>
          </a:p>
          <a:p>
            <a:pPr indent="90020" algn="ctr" defTabSz="1219168">
              <a:lnSpc>
                <a:spcPct val="115000"/>
              </a:lnSpc>
              <a:spcBef>
                <a:spcPts val="800"/>
              </a:spcBef>
              <a:defRPr sz="1000">
                <a:latin typeface="Georgia"/>
                <a:ea typeface="Georgia"/>
                <a:cs typeface="Georgia"/>
                <a:sym typeface="Georgia"/>
              </a:defRPr>
            </a:pPr>
            <a:endParaRPr>
              <a:latin typeface="Arial"/>
              <a:ea typeface="Arial"/>
              <a:cs typeface="Arial"/>
              <a:sym typeface="Arial"/>
            </a:endParaRPr>
          </a:p>
          <a:p>
            <a:pPr indent="90020" algn="ctr" defTabSz="1219168">
              <a:lnSpc>
                <a:spcPct val="115000"/>
              </a:lnSpc>
              <a:spcBef>
                <a:spcPts val="800"/>
              </a:spcBef>
              <a:defRPr b="1">
                <a:latin typeface="Georgia"/>
                <a:ea typeface="Georgia"/>
                <a:cs typeface="Georgia"/>
                <a:sym typeface="Georgia"/>
              </a:defRPr>
            </a:pPr>
            <a:r>
              <a:t>Join</a:t>
            </a:r>
            <a:r>
              <a:rPr b="0"/>
              <a:t> the discussion and use everyday language.</a:t>
            </a:r>
            <a:endParaRPr>
              <a:latin typeface="Arial"/>
              <a:ea typeface="Arial"/>
              <a:cs typeface="Arial"/>
              <a:sym typeface="Arial"/>
            </a:endParaRPr>
          </a:p>
          <a:p>
            <a:pPr indent="90020" algn="ctr" defTabSz="1219168">
              <a:lnSpc>
                <a:spcPct val="115000"/>
              </a:lnSpc>
              <a:spcBef>
                <a:spcPts val="800"/>
              </a:spcBef>
              <a:defRPr sz="1000" b="1">
                <a:latin typeface="Arial"/>
                <a:ea typeface="Arial"/>
                <a:cs typeface="Arial"/>
                <a:sym typeface="Arial"/>
              </a:defRPr>
            </a:pPr>
            <a:endParaRPr>
              <a:latin typeface="Arial"/>
              <a:ea typeface="Arial"/>
              <a:cs typeface="Arial"/>
              <a:sym typeface="Arial"/>
            </a:endParaRPr>
          </a:p>
          <a:p>
            <a:pPr indent="90020" algn="ctr" defTabSz="1219168">
              <a:lnSpc>
                <a:spcPct val="115000"/>
              </a:lnSpc>
              <a:spcBef>
                <a:spcPts val="800"/>
              </a:spcBef>
              <a:defRPr b="1">
                <a:latin typeface="Georgia"/>
                <a:ea typeface="Georgia"/>
                <a:cs typeface="Georgia"/>
                <a:sym typeface="Georgia"/>
              </a:defRPr>
            </a:pPr>
            <a:r>
              <a:t>Be present </a:t>
            </a:r>
            <a:r>
              <a:rPr b="0"/>
              <a:t>and respect others </a:t>
            </a:r>
            <a:endParaRPr>
              <a:latin typeface="Arial"/>
              <a:ea typeface="Arial"/>
              <a:cs typeface="Arial"/>
              <a:sym typeface="Arial"/>
            </a:endParaRPr>
          </a:p>
          <a:p>
            <a:pPr indent="90020" algn="ctr" defTabSz="1219168">
              <a:lnSpc>
                <a:spcPct val="115000"/>
              </a:lnSpc>
              <a:spcBef>
                <a:spcPts val="800"/>
              </a:spcBef>
              <a:defRPr>
                <a:latin typeface="Georgia"/>
                <a:ea typeface="Georgia"/>
                <a:cs typeface="Georgia"/>
                <a:sym typeface="Georgia"/>
              </a:defRPr>
            </a:pPr>
            <a:r>
              <a:t>and the atmosphere of openness to new ideas. </a:t>
            </a:r>
            <a:endParaRPr>
              <a:latin typeface="Arial"/>
              <a:ea typeface="Arial"/>
              <a:cs typeface="Arial"/>
              <a:sym typeface="Arial"/>
            </a:endParaRPr>
          </a:p>
          <a:p>
            <a:pPr indent="90020" algn="ctr" defTabSz="1219168">
              <a:lnSpc>
                <a:spcPct val="115000"/>
              </a:lnSpc>
              <a:spcBef>
                <a:spcPts val="800"/>
              </a:spcBef>
              <a:defRPr sz="1000">
                <a:latin typeface="Georgia"/>
                <a:ea typeface="Georgia"/>
                <a:cs typeface="Georgia"/>
                <a:sym typeface="Georgia"/>
              </a:defRPr>
            </a:pPr>
            <a:endParaRPr>
              <a:latin typeface="Arial"/>
              <a:ea typeface="Arial"/>
              <a:cs typeface="Arial"/>
              <a:sym typeface="Arial"/>
            </a:endParaRPr>
          </a:p>
          <a:p>
            <a:pPr indent="90020" algn="ctr" defTabSz="1219168">
              <a:spcBef>
                <a:spcPts val="800"/>
              </a:spcBef>
              <a:defRPr b="1">
                <a:latin typeface="Georgia"/>
                <a:ea typeface="Georgia"/>
                <a:cs typeface="Georgia"/>
                <a:sym typeface="Georgia"/>
              </a:defRPr>
            </a:pPr>
            <a:r>
              <a:t>You don’t have to agree, </a:t>
            </a:r>
            <a:r>
              <a:rPr b="0"/>
              <a:t>but lets </a:t>
            </a:r>
            <a:br>
              <a:rPr b="0"/>
            </a:br>
            <a:r>
              <a:rPr b="0"/>
              <a:t>be constructive. </a:t>
            </a:r>
          </a:p>
          <a:p>
            <a:pPr indent="90020" algn="ctr" defTabSz="1219168">
              <a:spcBef>
                <a:spcPts val="800"/>
              </a:spcBef>
              <a:defRPr sz="1000" b="1">
                <a:latin typeface="Georgia"/>
                <a:ea typeface="Georgia"/>
                <a:cs typeface="Georgia"/>
                <a:sym typeface="Georgia"/>
              </a:defRPr>
            </a:pPr>
            <a:endParaRPr b="0"/>
          </a:p>
          <a:p>
            <a:pPr indent="90020" algn="ctr" defTabSz="1219168">
              <a:spcBef>
                <a:spcPts val="800"/>
              </a:spcBef>
              <a:defRPr>
                <a:latin typeface="Georgia"/>
                <a:ea typeface="Georgia"/>
                <a:cs typeface="Georgia"/>
                <a:sym typeface="Georgia"/>
              </a:defRPr>
            </a:pPr>
            <a:r>
              <a:t>Together we move from thinking </a:t>
            </a:r>
            <a:r>
              <a:rPr b="1"/>
              <a:t>towards doing. </a:t>
            </a:r>
            <a:br>
              <a:rPr b="1"/>
            </a:br>
            <a:endParaRPr b="1"/>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Rectangle 9"/>
          <p:cNvSpPr/>
          <p:nvPr/>
        </p:nvSpPr>
        <p:spPr>
          <a:xfrm>
            <a:off x="685121" y="2041537"/>
            <a:ext cx="4491983" cy="429485"/>
          </a:xfrm>
          <a:prstGeom prst="rect">
            <a:avLst/>
          </a:prstGeom>
          <a:solidFill>
            <a:srgbClr val="FDDD00"/>
          </a:solidFill>
          <a:ln w="12700">
            <a:miter lim="400000"/>
          </a:ln>
        </p:spPr>
        <p:txBody>
          <a:bodyPr lIns="45718" tIns="45718" rIns="45718" bIns="45718" anchor="ctr"/>
          <a:lstStyle/>
          <a:p>
            <a:pPr algn="ctr" defTabSz="1219168">
              <a:defRPr sz="2400">
                <a:solidFill>
                  <a:srgbClr val="FFFFFF"/>
                </a:solidFill>
                <a:latin typeface="Georgia"/>
                <a:ea typeface="Georgia"/>
                <a:cs typeface="Georgia"/>
                <a:sym typeface="Georgia"/>
              </a:defRPr>
            </a:pPr>
            <a:endParaRPr/>
          </a:p>
        </p:txBody>
      </p:sp>
      <p:pic>
        <p:nvPicPr>
          <p:cNvPr id="896" name="Picture 7" descr="Picture 7"/>
          <p:cNvPicPr>
            <a:picLocks noChangeAspect="1"/>
          </p:cNvPicPr>
          <p:nvPr/>
        </p:nvPicPr>
        <p:blipFill>
          <a:blip r:embed="rId2"/>
          <a:stretch>
            <a:fillRect/>
          </a:stretch>
        </p:blipFill>
        <p:spPr>
          <a:xfrm rot="925243">
            <a:off x="8116244" y="2315701"/>
            <a:ext cx="5371971" cy="5517868"/>
          </a:xfrm>
          <a:prstGeom prst="rect">
            <a:avLst/>
          </a:prstGeom>
          <a:ln w="12700">
            <a:miter lim="400000"/>
          </a:ln>
        </p:spPr>
      </p:pic>
      <p:sp>
        <p:nvSpPr>
          <p:cNvPr id="897" name="Text Placeholder 2"/>
          <p:cNvSpPr txBox="1">
            <a:spLocks noGrp="1"/>
          </p:cNvSpPr>
          <p:nvPr>
            <p:ph type="body" sz="half" idx="1"/>
          </p:nvPr>
        </p:nvSpPr>
        <p:spPr>
          <a:xfrm>
            <a:off x="623393" y="2083858"/>
            <a:ext cx="4559835" cy="4417484"/>
          </a:xfrm>
          <a:prstGeom prst="rect">
            <a:avLst/>
          </a:prstGeom>
        </p:spPr>
        <p:txBody>
          <a:bodyPr/>
          <a:lstStyle/>
          <a:p>
            <a:pPr marL="0" indent="169329">
              <a:buSzTx/>
              <a:buNone/>
              <a:defRPr>
                <a:latin typeface="Arial Black"/>
                <a:ea typeface="Arial Black"/>
                <a:cs typeface="Arial Black"/>
                <a:sym typeface="Arial Black"/>
              </a:defRPr>
            </a:pPr>
            <a:r>
              <a:t>How is this done in practice? </a:t>
            </a:r>
          </a:p>
          <a:p>
            <a:endParaRPr>
              <a:latin typeface="Arial Black"/>
              <a:ea typeface="Arial Black"/>
              <a:cs typeface="Arial Black"/>
              <a:sym typeface="Arial Black"/>
            </a:endParaRPr>
          </a:p>
          <a:p>
            <a:pPr marL="626518" indent="-457189">
              <a:buFontTx/>
              <a:buAutoNum type="arabicPeriod"/>
            </a:pPr>
            <a:r>
              <a:t>Open Miro (link in the chat). Let’s check out how it works.</a:t>
            </a:r>
          </a:p>
          <a:p>
            <a:pPr marL="626518" indent="-457189">
              <a:buFontTx/>
              <a:buAutoNum type="arabicPeriod"/>
            </a:pPr>
            <a:r>
              <a:t>Write your name and greetings in the first frame. </a:t>
            </a:r>
          </a:p>
        </p:txBody>
      </p:sp>
      <p:sp>
        <p:nvSpPr>
          <p:cNvPr id="898" name="Title 1"/>
          <p:cNvSpPr txBox="1">
            <a:spLocks noGrp="1"/>
          </p:cNvSpPr>
          <p:nvPr>
            <p:ph type="title"/>
          </p:nvPr>
        </p:nvSpPr>
        <p:spPr>
          <a:xfrm>
            <a:off x="623393" y="356658"/>
            <a:ext cx="10945216" cy="1078366"/>
          </a:xfrm>
          <a:prstGeom prst="rect">
            <a:avLst/>
          </a:prstGeom>
        </p:spPr>
        <p:txBody>
          <a:bodyPr/>
          <a:lstStyle/>
          <a:p>
            <a:r>
              <a:t>Tune in to the working mode</a:t>
            </a:r>
          </a:p>
        </p:txBody>
      </p:sp>
      <p:sp>
        <p:nvSpPr>
          <p:cNvPr id="899" name="Google Shape;171;g8867cf86d0_3_0"/>
          <p:cNvSpPr txBox="1"/>
          <p:nvPr/>
        </p:nvSpPr>
        <p:spPr>
          <a:xfrm>
            <a:off x="9312670" y="1963286"/>
            <a:ext cx="1150249"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219168">
              <a:defRPr>
                <a:latin typeface="Georgia"/>
                <a:ea typeface="Georgia"/>
                <a:cs typeface="Georgia"/>
                <a:sym typeface="Georgia"/>
              </a:defRPr>
            </a:lvl1pPr>
          </a:lstStyle>
          <a:p>
            <a:r>
              <a:t>How’s this gonna work?</a:t>
            </a:r>
          </a:p>
        </p:txBody>
      </p:sp>
      <p:sp>
        <p:nvSpPr>
          <p:cNvPr id="900" name="Google Shape;172;g8867cf86d0_3_0"/>
          <p:cNvSpPr/>
          <p:nvPr/>
        </p:nvSpPr>
        <p:spPr>
          <a:xfrm flipV="1">
            <a:off x="9466081" y="3087539"/>
            <a:ext cx="421711" cy="616071"/>
          </a:xfrm>
          <a:prstGeom prst="line">
            <a:avLst/>
          </a:prstGeom>
          <a:ln w="6350">
            <a:solidFill>
              <a:srgbClr val="000000"/>
            </a:solidFill>
          </a:ln>
        </p:spPr>
        <p:txBody>
          <a:bodyPr lIns="45718" tIns="45718" rIns="45718" bIns="45718"/>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Google Shape;192;p4"/>
          <p:cNvSpPr txBox="1">
            <a:spLocks noGrp="1"/>
          </p:cNvSpPr>
          <p:nvPr>
            <p:ph type="title"/>
          </p:nvPr>
        </p:nvSpPr>
        <p:spPr>
          <a:xfrm>
            <a:off x="623392" y="649619"/>
            <a:ext cx="10945216" cy="492445"/>
          </a:xfrm>
          <a:prstGeom prst="rect">
            <a:avLst/>
          </a:prstGeom>
        </p:spPr>
        <p:txBody>
          <a:bodyPr/>
          <a:lstStyle>
            <a:lvl1pPr defTabSz="524243">
              <a:defRPr sz="2700"/>
            </a:lvl1pPr>
          </a:lstStyle>
          <a:p>
            <a:r>
              <a:t>The structure of Futures Frequency</a:t>
            </a:r>
          </a:p>
        </p:txBody>
      </p:sp>
      <p:sp>
        <p:nvSpPr>
          <p:cNvPr id="903" name="Google Shape;193;p4"/>
          <p:cNvSpPr txBox="1">
            <a:spLocks noGrp="1"/>
          </p:cNvSpPr>
          <p:nvPr>
            <p:ph type="body" sz="quarter" idx="4294967295"/>
          </p:nvPr>
        </p:nvSpPr>
        <p:spPr>
          <a:xfrm>
            <a:off x="2056148" y="3189637"/>
            <a:ext cx="7467601" cy="332401"/>
          </a:xfrm>
          <a:prstGeom prst="rect">
            <a:avLst/>
          </a:prstGeom>
        </p:spPr>
        <p:txBody>
          <a:bodyPr lIns="0" tIns="0" rIns="0" bIns="0"/>
          <a:lstStyle/>
          <a:p>
            <a:pPr marL="0" indent="0" defTabSz="591296">
              <a:spcBef>
                <a:spcPts val="0"/>
              </a:spcBef>
              <a:buSzTx/>
              <a:buNone/>
              <a:defRPr sz="2300" b="1"/>
            </a:pPr>
            <a:r>
              <a:t>Challenge</a:t>
            </a:r>
            <a:r>
              <a:rPr b="0"/>
              <a:t> existing assumptions about the future.</a:t>
            </a:r>
          </a:p>
        </p:txBody>
      </p:sp>
      <p:sp>
        <p:nvSpPr>
          <p:cNvPr id="904" name="Google Shape;199;p4"/>
          <p:cNvSpPr txBox="1"/>
          <p:nvPr/>
        </p:nvSpPr>
        <p:spPr>
          <a:xfrm>
            <a:off x="2055518" y="2091777"/>
            <a:ext cx="9109193" cy="34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9168">
              <a:lnSpc>
                <a:spcPct val="90000"/>
              </a:lnSpc>
              <a:defRPr sz="2400">
                <a:latin typeface="Georgia"/>
                <a:ea typeface="Georgia"/>
                <a:cs typeface="Georgia"/>
                <a:sym typeface="Georgia"/>
              </a:defRPr>
            </a:lvl1pPr>
          </a:lstStyle>
          <a:p>
            <a:r>
              <a:t>Intro: Why does a change maker need futures thinking?</a:t>
            </a:r>
          </a:p>
        </p:txBody>
      </p:sp>
      <p:grpSp>
        <p:nvGrpSpPr>
          <p:cNvPr id="907" name="Google Shape;194;p4"/>
          <p:cNvGrpSpPr/>
          <p:nvPr/>
        </p:nvGrpSpPr>
        <p:grpSpPr>
          <a:xfrm>
            <a:off x="719397" y="1759508"/>
            <a:ext cx="960007" cy="960007"/>
            <a:chOff x="-2" y="-2"/>
            <a:chExt cx="960005" cy="960005"/>
          </a:xfrm>
        </p:grpSpPr>
        <p:sp>
          <p:nvSpPr>
            <p:cNvPr id="905"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906" name="!"/>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a:t>
              </a:r>
            </a:p>
          </p:txBody>
        </p:sp>
      </p:grpSp>
      <p:grpSp>
        <p:nvGrpSpPr>
          <p:cNvPr id="910" name="Google Shape;194;p4"/>
          <p:cNvGrpSpPr/>
          <p:nvPr/>
        </p:nvGrpSpPr>
        <p:grpSpPr>
          <a:xfrm>
            <a:off x="719397" y="2875834"/>
            <a:ext cx="960007" cy="960007"/>
            <a:chOff x="-2" y="-2"/>
            <a:chExt cx="960005" cy="960005"/>
          </a:xfrm>
        </p:grpSpPr>
        <p:sp>
          <p:nvSpPr>
            <p:cNvPr id="908"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909" name="1"/>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1</a:t>
              </a:r>
            </a:p>
          </p:txBody>
        </p:sp>
      </p:grpSp>
      <p:sp>
        <p:nvSpPr>
          <p:cNvPr id="911" name="Google Shape;195;p4"/>
          <p:cNvSpPr txBox="1"/>
          <p:nvPr/>
        </p:nvSpPr>
        <p:spPr>
          <a:xfrm>
            <a:off x="2055516" y="4309807"/>
            <a:ext cx="7468235" cy="34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219168">
              <a:lnSpc>
                <a:spcPct val="90000"/>
              </a:lnSpc>
              <a:defRPr sz="2400" b="1">
                <a:latin typeface="Georgia"/>
                <a:ea typeface="Georgia"/>
                <a:cs typeface="Georgia"/>
                <a:sym typeface="Georgia"/>
              </a:defRPr>
            </a:pPr>
            <a:r>
              <a:t>Imagine </a:t>
            </a:r>
            <a:r>
              <a:rPr b="0"/>
              <a:t>a preferred future.</a:t>
            </a:r>
          </a:p>
        </p:txBody>
      </p:sp>
      <p:grpSp>
        <p:nvGrpSpPr>
          <p:cNvPr id="914" name="Google Shape;194;p4"/>
          <p:cNvGrpSpPr/>
          <p:nvPr/>
        </p:nvGrpSpPr>
        <p:grpSpPr>
          <a:xfrm>
            <a:off x="719397" y="3992157"/>
            <a:ext cx="960007" cy="960007"/>
            <a:chOff x="-2" y="-2"/>
            <a:chExt cx="960005" cy="960005"/>
          </a:xfrm>
        </p:grpSpPr>
        <p:sp>
          <p:nvSpPr>
            <p:cNvPr id="912"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913" name="2"/>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2</a:t>
              </a:r>
            </a:p>
          </p:txBody>
        </p:sp>
      </p:grpSp>
      <p:sp>
        <p:nvSpPr>
          <p:cNvPr id="915" name="Google Shape;197;p4"/>
          <p:cNvSpPr txBox="1"/>
          <p:nvPr/>
        </p:nvSpPr>
        <p:spPr>
          <a:xfrm>
            <a:off x="2055516" y="5429977"/>
            <a:ext cx="7468235" cy="34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219168">
              <a:lnSpc>
                <a:spcPct val="90000"/>
              </a:lnSpc>
              <a:defRPr sz="2400" b="1">
                <a:latin typeface="Georgia"/>
                <a:ea typeface="Georgia"/>
                <a:cs typeface="Georgia"/>
                <a:sym typeface="Georgia"/>
              </a:defRPr>
            </a:pPr>
            <a:r>
              <a:t>Take action </a:t>
            </a:r>
            <a:r>
              <a:rPr b="0"/>
              <a:t>and shape the future.</a:t>
            </a:r>
          </a:p>
        </p:txBody>
      </p:sp>
      <p:grpSp>
        <p:nvGrpSpPr>
          <p:cNvPr id="918" name="Google Shape;194;p4"/>
          <p:cNvGrpSpPr/>
          <p:nvPr/>
        </p:nvGrpSpPr>
        <p:grpSpPr>
          <a:xfrm>
            <a:off x="719397" y="5108481"/>
            <a:ext cx="960007" cy="960007"/>
            <a:chOff x="-2" y="-2"/>
            <a:chExt cx="960005" cy="960005"/>
          </a:xfrm>
        </p:grpSpPr>
        <p:sp>
          <p:nvSpPr>
            <p:cNvPr id="916" name="Circle"/>
            <p:cNvSpPr/>
            <p:nvPr/>
          </p:nvSpPr>
          <p:spPr>
            <a:xfrm>
              <a:off x="-2" y="-2"/>
              <a:ext cx="960005" cy="960005"/>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defRPr sz="2600">
                  <a:latin typeface="Arial Black"/>
                  <a:ea typeface="Arial Black"/>
                  <a:cs typeface="Arial Black"/>
                  <a:sym typeface="Arial Black"/>
                </a:defRPr>
              </a:pPr>
              <a:endParaRPr/>
            </a:p>
          </p:txBody>
        </p:sp>
        <p:sp>
          <p:nvSpPr>
            <p:cNvPr id="917" name="3"/>
            <p:cNvSpPr txBox="1"/>
            <p:nvPr/>
          </p:nvSpPr>
          <p:spPr>
            <a:xfrm>
              <a:off x="201555" y="184117"/>
              <a:ext cx="556892" cy="591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lvl1pPr algn="ctr" defTabSz="1219168">
                <a:defRPr sz="2600">
                  <a:latin typeface="Arial Black"/>
                  <a:ea typeface="Arial Black"/>
                  <a:cs typeface="Arial Black"/>
                  <a:sym typeface="Arial Black"/>
                </a:defRPr>
              </a:lvl1pPr>
            </a:lstStyle>
            <a:p>
              <a:r>
                <a:t>3</a:t>
              </a:r>
            </a:p>
          </p:txBody>
        </p:sp>
      </p:grpSp>
      <p:grpSp>
        <p:nvGrpSpPr>
          <p:cNvPr id="921" name="Google Shape;202;p4"/>
          <p:cNvGrpSpPr/>
          <p:nvPr/>
        </p:nvGrpSpPr>
        <p:grpSpPr>
          <a:xfrm>
            <a:off x="9039575" y="3625812"/>
            <a:ext cx="3733302" cy="3733303"/>
            <a:chOff x="413864" y="413863"/>
            <a:chExt cx="3733301" cy="3733301"/>
          </a:xfrm>
        </p:grpSpPr>
        <p:sp>
          <p:nvSpPr>
            <p:cNvPr id="919" name="Circle"/>
            <p:cNvSpPr/>
            <p:nvPr/>
          </p:nvSpPr>
          <p:spPr>
            <a:xfrm rot="885326">
              <a:off x="413864" y="413863"/>
              <a:ext cx="3733301" cy="3733301"/>
            </a:xfrm>
            <a:prstGeom prst="ellipse">
              <a:avLst/>
            </a:prstGeom>
            <a:solidFill>
              <a:srgbClr val="FDDD00"/>
            </a:solidFill>
            <a:ln w="12700" cap="flat">
              <a:noFill/>
              <a:miter lim="400000"/>
            </a:ln>
            <a:effectLst/>
          </p:spPr>
          <p:txBody>
            <a:bodyPr wrap="square" lIns="45718" tIns="45718" rIns="45718" bIns="45718" numCol="1" anchor="ctr">
              <a:noAutofit/>
            </a:bodyPr>
            <a:lstStyle/>
            <a:p>
              <a:pPr algn="ctr" defTabSz="1219168">
                <a:lnSpc>
                  <a:spcPct val="90000"/>
                </a:lnSpc>
                <a:defRPr>
                  <a:latin typeface="Arial"/>
                  <a:ea typeface="Arial"/>
                  <a:cs typeface="Arial"/>
                  <a:sym typeface="Arial"/>
                </a:defRPr>
              </a:pPr>
              <a:endParaRPr/>
            </a:p>
          </p:txBody>
        </p:sp>
        <p:sp>
          <p:nvSpPr>
            <p:cNvPr id="920" name="We’ll have…"/>
            <p:cNvSpPr txBox="1"/>
            <p:nvPr/>
          </p:nvSpPr>
          <p:spPr>
            <a:xfrm rot="885326">
              <a:off x="1021560" y="1514730"/>
              <a:ext cx="2517909" cy="15315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32" tIns="60932" rIns="60932" bIns="60932" numCol="1" anchor="ctr">
              <a:spAutoFit/>
            </a:bodyPr>
            <a:lstStyle/>
            <a:p>
              <a:pPr algn="ctr" defTabSz="1219168">
                <a:lnSpc>
                  <a:spcPct val="90000"/>
                </a:lnSpc>
                <a:defRPr sz="2100">
                  <a:latin typeface="Arial Black"/>
                  <a:ea typeface="Arial Black"/>
                  <a:cs typeface="Arial Black"/>
                  <a:sym typeface="Arial Black"/>
                </a:defRPr>
              </a:pPr>
              <a:r>
                <a:t>We’ll have </a:t>
              </a:r>
              <a:endParaRPr>
                <a:latin typeface="Arial"/>
                <a:ea typeface="Arial"/>
                <a:cs typeface="Arial"/>
                <a:sym typeface="Arial"/>
              </a:endParaRPr>
            </a:p>
            <a:p>
              <a:pPr algn="ctr" defTabSz="1219168">
                <a:lnSpc>
                  <a:spcPct val="90000"/>
                </a:lnSpc>
                <a:defRPr sz="2100">
                  <a:latin typeface="Arial Black"/>
                  <a:ea typeface="Arial Black"/>
                  <a:cs typeface="Arial Black"/>
                  <a:sym typeface="Arial Black"/>
                </a:defRPr>
              </a:pPr>
              <a:r>
                <a:t>a 10</a:t>
              </a:r>
              <a:endParaRPr>
                <a:latin typeface="Arial"/>
                <a:ea typeface="Arial"/>
                <a:cs typeface="Arial"/>
                <a:sym typeface="Arial"/>
              </a:endParaRPr>
            </a:p>
            <a:p>
              <a:pPr algn="ctr" defTabSz="1219168">
                <a:lnSpc>
                  <a:spcPct val="90000"/>
                </a:lnSpc>
                <a:defRPr sz="2100">
                  <a:latin typeface="Arial Black"/>
                  <a:ea typeface="Arial Black"/>
                  <a:cs typeface="Arial Black"/>
                  <a:sym typeface="Arial Black"/>
                </a:defRPr>
              </a:pPr>
              <a:r>
                <a:t>min </a:t>
              </a:r>
              <a:endParaRPr>
                <a:latin typeface="Arial"/>
                <a:ea typeface="Arial"/>
                <a:cs typeface="Arial"/>
                <a:sym typeface="Arial"/>
              </a:endParaRPr>
            </a:p>
            <a:p>
              <a:pPr algn="ctr" defTabSz="1219168">
                <a:lnSpc>
                  <a:spcPct val="90000"/>
                </a:lnSpc>
                <a:defRPr sz="2100">
                  <a:latin typeface="Arial Black"/>
                  <a:ea typeface="Arial Black"/>
                  <a:cs typeface="Arial Black"/>
                  <a:sym typeface="Arial Black"/>
                </a:defRPr>
              </a:pPr>
              <a:r>
                <a:t>break</a:t>
              </a:r>
            </a:p>
          </p:txBody>
        </p:sp>
      </p:grpSp>
    </p:spTree>
  </p:cSld>
  <p:clrMapOvr>
    <a:masterClrMapping/>
  </p:clrMapOvr>
  <p:transition spd="med"/>
</p:sld>
</file>

<file path=ppt/theme/theme1.xml><?xml version="1.0" encoding="utf-8"?>
<a:theme xmlns:a="http://schemas.openxmlformats.org/drawingml/2006/main" name="Layoutpohjat">
  <a:themeElements>
    <a:clrScheme name="Layoutpohjat">
      <a:dk1>
        <a:srgbClr val="000000"/>
      </a:dk1>
      <a:lt1>
        <a:srgbClr val="000000"/>
      </a:lt1>
      <a:dk2>
        <a:srgbClr val="A7A7A7"/>
      </a:dk2>
      <a:lt2>
        <a:srgbClr val="535353"/>
      </a:lt2>
      <a:accent1>
        <a:srgbClr val="707070"/>
      </a:accent1>
      <a:accent2>
        <a:srgbClr val="FFDF00"/>
      </a:accent2>
      <a:accent3>
        <a:srgbClr val="74CFEB"/>
      </a:accent3>
      <a:accent4>
        <a:srgbClr val="3679B9"/>
      </a:accent4>
      <a:accent5>
        <a:srgbClr val="FF9F36"/>
      </a:accent5>
      <a:accent6>
        <a:srgbClr val="E8114B"/>
      </a:accent6>
      <a:hlink>
        <a:srgbClr val="0000FF"/>
      </a:hlink>
      <a:folHlink>
        <a:srgbClr val="FF00FF"/>
      </a:folHlink>
    </a:clrScheme>
    <a:fontScheme name="Layoutpohjat">
      <a:majorFont>
        <a:latin typeface="Helvetica"/>
        <a:ea typeface="Helvetica"/>
        <a:cs typeface="Helvetica"/>
      </a:majorFont>
      <a:minorFont>
        <a:latin typeface="Calibri"/>
        <a:ea typeface="Calibri"/>
        <a:cs typeface="Calibri"/>
      </a:minorFont>
    </a:fontScheme>
    <a:fmtScheme name="Layoutpohja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ayoutpohjat">
  <a:themeElements>
    <a:clrScheme name="Layoutpohjat">
      <a:dk1>
        <a:srgbClr val="000000"/>
      </a:dk1>
      <a:lt1>
        <a:srgbClr val="FFFFFF"/>
      </a:lt1>
      <a:dk2>
        <a:srgbClr val="A7A7A7"/>
      </a:dk2>
      <a:lt2>
        <a:srgbClr val="535353"/>
      </a:lt2>
      <a:accent1>
        <a:srgbClr val="707070"/>
      </a:accent1>
      <a:accent2>
        <a:srgbClr val="FFDF00"/>
      </a:accent2>
      <a:accent3>
        <a:srgbClr val="74CFEB"/>
      </a:accent3>
      <a:accent4>
        <a:srgbClr val="3679B9"/>
      </a:accent4>
      <a:accent5>
        <a:srgbClr val="FF9F36"/>
      </a:accent5>
      <a:accent6>
        <a:srgbClr val="E8114B"/>
      </a:accent6>
      <a:hlink>
        <a:srgbClr val="0000FF"/>
      </a:hlink>
      <a:folHlink>
        <a:srgbClr val="FF00FF"/>
      </a:folHlink>
    </a:clrScheme>
    <a:fontScheme name="Layoutpohjat">
      <a:majorFont>
        <a:latin typeface="Helvetica"/>
        <a:ea typeface="Helvetica"/>
        <a:cs typeface="Helvetica"/>
      </a:majorFont>
      <a:minorFont>
        <a:latin typeface="Calibri"/>
        <a:ea typeface="Calibri"/>
        <a:cs typeface="Calibri"/>
      </a:minorFont>
    </a:fontScheme>
    <a:fmtScheme name="Layoutpohja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ti" ma:contentTypeID="0x01010076173FE167EBC448AD1D0179A07BD210" ma:contentTypeVersion="12" ma:contentTypeDescription="Luo uusi asiakirja." ma:contentTypeScope="" ma:versionID="ea1b7ef6784d83c101e530b383bdc982">
  <xsd:schema xmlns:xsd="http://www.w3.org/2001/XMLSchema" xmlns:xs="http://www.w3.org/2001/XMLSchema" xmlns:p="http://schemas.microsoft.com/office/2006/metadata/properties" xmlns:ns2="6bab4dc0-ef33-4ef5-86b4-1b98144a3df8" xmlns:ns3="17745e57-e20a-4604-8291-ef419c1e6970" targetNamespace="http://schemas.microsoft.com/office/2006/metadata/properties" ma:root="true" ma:fieldsID="01def204e25eff93057ac1864c965d06" ns2:_="" ns3:_="">
    <xsd:import namespace="6bab4dc0-ef33-4ef5-86b4-1b98144a3df8"/>
    <xsd:import namespace="17745e57-e20a-4604-8291-ef419c1e69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b4dc0-ef33-4ef5-86b4-1b98144a3d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745e57-e20a-4604-8291-ef419c1e6970"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6E6D7-6CB8-460D-94BC-1D7E9266A988}">
  <ds:schemaRefs>
    <ds:schemaRef ds:uri="http://schemas.microsoft.com/sharepoint/v3/contenttype/forms"/>
  </ds:schemaRefs>
</ds:datastoreItem>
</file>

<file path=customXml/itemProps2.xml><?xml version="1.0" encoding="utf-8"?>
<ds:datastoreItem xmlns:ds="http://schemas.openxmlformats.org/officeDocument/2006/customXml" ds:itemID="{31F3D6D9-0AD3-42CF-BB43-34B9E4388639}">
  <ds:schemaRefs>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17745e57-e20a-4604-8291-ef419c1e6970"/>
    <ds:schemaRef ds:uri="6bab4dc0-ef33-4ef5-86b4-1b98144a3df8"/>
    <ds:schemaRef ds:uri="http://purl.org/dc/dcmitype/"/>
  </ds:schemaRefs>
</ds:datastoreItem>
</file>

<file path=customXml/itemProps3.xml><?xml version="1.0" encoding="utf-8"?>
<ds:datastoreItem xmlns:ds="http://schemas.openxmlformats.org/officeDocument/2006/customXml" ds:itemID="{8FF19BD0-4CF9-4810-9FA6-2DA99539566E}">
  <ds:schemaRefs>
    <ds:schemaRef ds:uri="17745e57-e20a-4604-8291-ef419c1e6970"/>
    <ds:schemaRef ds:uri="6bab4dc0-ef33-4ef5-86b4-1b98144a3d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4771</Words>
  <Application>Microsoft Office PowerPoint</Application>
  <PresentationFormat>Widescreen</PresentationFormat>
  <Paragraphs>349</Paragraphs>
  <Slides>38</Slides>
  <Notes>28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Black</vt:lpstr>
      <vt:lpstr>Calibri</vt:lpstr>
      <vt:lpstr>Georgia</vt:lpstr>
      <vt:lpstr>Helvetica</vt:lpstr>
      <vt:lpstr>Lucida Grande</vt:lpstr>
      <vt:lpstr>Minion Pro</vt:lpstr>
      <vt:lpstr>Segoe UI</vt:lpstr>
      <vt:lpstr>Times New Roman</vt:lpstr>
      <vt:lpstr>WordVisiCarriageReturn_MSFontService</vt:lpstr>
      <vt:lpstr>Layoutpohjat</vt:lpstr>
      <vt:lpstr>Instructions for the facilitator</vt:lpstr>
      <vt:lpstr>PowerPoint Presentation</vt:lpstr>
      <vt:lpstr>The Future. What comes  to mind?</vt:lpstr>
      <vt:lpstr>The Future? What time frame are we talking about? </vt:lpstr>
      <vt:lpstr>PowerPoint Presentation</vt:lpstr>
      <vt:lpstr>Today’s working methods</vt:lpstr>
      <vt:lpstr>PowerPoint Presentation</vt:lpstr>
      <vt:lpstr>Tune in to the working mode</vt:lpstr>
      <vt:lpstr>The structure of Futures Frequency</vt:lpstr>
      <vt:lpstr>PowerPoint Presentation</vt:lpstr>
      <vt:lpstr>“What if there were no weapons in the world?”</vt:lpstr>
      <vt:lpstr>What if…</vt:lpstr>
      <vt:lpstr>Lets tune in to Futures Frequency</vt:lpstr>
      <vt:lpstr>Futures thinking</vt:lpstr>
      <vt:lpstr>Futures cone</vt:lpstr>
      <vt:lpstr>Our cone of futures is often too narrow</vt:lpstr>
      <vt:lpstr>PowerPoint Presentation</vt:lpstr>
      <vt:lpstr>PowerPoint Presentation</vt:lpstr>
      <vt:lpstr>Challenge assumptions about the future</vt:lpstr>
      <vt:lpstr>PowerPoint Presentation</vt:lpstr>
      <vt:lpstr>Let's look back  for a moment</vt:lpstr>
      <vt:lpstr>How have things changed earlier?</vt:lpstr>
      <vt:lpstr>How will we proceed?</vt:lpstr>
      <vt:lpstr>Imagine a preferred future </vt:lpstr>
      <vt:lpstr>Break</vt:lpstr>
      <vt:lpstr>Let’s share our ideas about the future in small groups and find a common direction</vt:lpstr>
      <vt:lpstr>PowerPoint Presentation</vt:lpstr>
      <vt:lpstr>A story of a meme that influenced people’s way of thinking</vt:lpstr>
      <vt:lpstr>Spheres of transformation</vt:lpstr>
      <vt:lpstr>VISION</vt:lpstr>
      <vt:lpstr>Towards a preferred future</vt:lpstr>
      <vt:lpstr>Recap: what did we just do?</vt:lpstr>
      <vt:lpstr>PowerPoint Presentation</vt:lpstr>
      <vt:lpstr>PowerPoint Presentation</vt:lpstr>
      <vt:lpstr>“Vision without action is daydream,  action without vision is nightmare.”</vt:lpstr>
      <vt:lpstr>What’s my  takeaway?</vt:lpstr>
      <vt:lpstr>Where can I find more tools to shape the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Ekengren Annette</dc:creator>
  <cp:lastModifiedBy>Drozzin Lumi</cp:lastModifiedBy>
  <cp:revision>2</cp:revision>
  <dcterms:modified xsi:type="dcterms:W3CDTF">2021-04-12T08:47:19Z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0x01010076173FE167EBC448AD1D0179A07BD210</vt:lpwstr>
  </property>
</Properties>
</file>